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51"/>
  </p:notesMasterIdLst>
  <p:handoutMasterIdLst>
    <p:handoutMasterId r:id="rId5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7" r:id="rId32"/>
    <p:sldId id="296" r:id="rId33"/>
    <p:sldId id="298" r:id="rId34"/>
    <p:sldId id="299" r:id="rId35"/>
    <p:sldId id="300" r:id="rId36"/>
    <p:sldId id="301" r:id="rId37"/>
    <p:sldId id="302" r:id="rId38"/>
    <p:sldId id="303" r:id="rId39"/>
    <p:sldId id="304" r:id="rId40"/>
    <p:sldId id="305" r:id="rId41"/>
    <p:sldId id="286" r:id="rId42"/>
    <p:sldId id="306" r:id="rId43"/>
    <p:sldId id="288" r:id="rId44"/>
    <p:sldId id="289" r:id="rId45"/>
    <p:sldId id="290" r:id="rId46"/>
    <p:sldId id="307" r:id="rId47"/>
    <p:sldId id="291" r:id="rId48"/>
    <p:sldId id="292" r:id="rId49"/>
    <p:sldId id="28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581"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5D49F2-8415-432B-BD75-7E573C195E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D91468-26C1-4851-938F-D4CB4D01EA1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1B170-E5C6-4103-897F-132DB91F1377}" type="datetimeFigureOut">
              <a:rPr lang="en-US" smtClean="0"/>
              <a:t>04-06-2020</a:t>
            </a:fld>
            <a:endParaRPr lang="en-US"/>
          </a:p>
        </p:txBody>
      </p:sp>
      <p:sp>
        <p:nvSpPr>
          <p:cNvPr id="4" name="Footer Placeholder 3">
            <a:extLst>
              <a:ext uri="{FF2B5EF4-FFF2-40B4-BE49-F238E27FC236}">
                <a16:creationId xmlns:a16="http://schemas.microsoft.com/office/drawing/2014/main" id="{FA4FD355-CE0F-4A3D-B959-E8FBA80B16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00B513-CFE5-4E01-A581-7DFED19330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00B738-9128-4744-B3A1-DD476D6F024B}" type="slidenum">
              <a:rPr lang="en-US" smtClean="0"/>
              <a:t>‹#›</a:t>
            </a:fld>
            <a:endParaRPr lang="en-US"/>
          </a:p>
        </p:txBody>
      </p:sp>
    </p:spTree>
    <p:extLst>
      <p:ext uri="{BB962C8B-B14F-4D97-AF65-F5344CB8AC3E}">
        <p14:creationId xmlns:p14="http://schemas.microsoft.com/office/powerpoint/2010/main" val="845507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0567AC-D49F-4C39-948C-272E5AEB5DA7}" type="datetimeFigureOut">
              <a:rPr lang="en-US" smtClean="0"/>
              <a:t>04-06-2020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74BE4-A798-41D6-8996-8812F15470C9}" type="slidenum">
              <a:rPr lang="en-US" smtClean="0"/>
              <a:t>‹#›</a:t>
            </a:fld>
            <a:endParaRPr lang="en-US"/>
          </a:p>
        </p:txBody>
      </p:sp>
    </p:spTree>
    <p:extLst>
      <p:ext uri="{BB962C8B-B14F-4D97-AF65-F5344CB8AC3E}">
        <p14:creationId xmlns:p14="http://schemas.microsoft.com/office/powerpoint/2010/main" val="178794510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223881-017E-43AF-92BA-999F2F4F460F}" type="datetime1">
              <a:rPr lang="en-US" smtClean="0"/>
              <a:t>04-06-2020</a:t>
            </a:fld>
            <a:endParaRPr lang="en-US" dirty="0"/>
          </a:p>
        </p:txBody>
      </p:sp>
      <p:sp>
        <p:nvSpPr>
          <p:cNvPr id="5" name="Footer Placeholder 4"/>
          <p:cNvSpPr>
            <a:spLocks noGrp="1"/>
          </p:cNvSpPr>
          <p:nvPr>
            <p:ph type="ftr" sz="quarter" idx="11"/>
          </p:nvPr>
        </p:nvSpPr>
        <p:spPr/>
        <p:txBody>
          <a:bodyPr/>
          <a:lstStyle/>
          <a:p>
            <a:r>
              <a:rPr lang="en-US"/>
              <a:t>1</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0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C575B8-5129-4CCD-AFC0-23B2FB02D47C}" type="datetime1">
              <a:rPr lang="en-US" smtClean="0"/>
              <a:t>04-06-2020</a:t>
            </a:fld>
            <a:endParaRPr lang="en-US" dirty="0"/>
          </a:p>
        </p:txBody>
      </p:sp>
      <p:sp>
        <p:nvSpPr>
          <p:cNvPr id="5" name="Footer Placeholder 4"/>
          <p:cNvSpPr>
            <a:spLocks noGrp="1"/>
          </p:cNvSpPr>
          <p:nvPr>
            <p:ph type="ftr" sz="quarter" idx="11"/>
          </p:nvPr>
        </p:nvSpPr>
        <p:spPr/>
        <p:txBody>
          <a:bodyPr/>
          <a:lstStyle/>
          <a:p>
            <a:r>
              <a:rPr lang="en-US"/>
              <a:t>1</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392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D34841-D6D0-459B-A9B4-0112C59E9B43}" type="datetime1">
              <a:rPr lang="en-US" smtClean="0"/>
              <a:t>04-06-2020</a:t>
            </a:fld>
            <a:endParaRPr lang="en-US" dirty="0"/>
          </a:p>
        </p:txBody>
      </p:sp>
      <p:sp>
        <p:nvSpPr>
          <p:cNvPr id="5" name="Footer Placeholder 4"/>
          <p:cNvSpPr>
            <a:spLocks noGrp="1"/>
          </p:cNvSpPr>
          <p:nvPr>
            <p:ph type="ftr" sz="quarter" idx="11"/>
          </p:nvPr>
        </p:nvSpPr>
        <p:spPr/>
        <p:txBody>
          <a:bodyPr/>
          <a:lstStyle/>
          <a:p>
            <a:r>
              <a:rPr lang="en-US"/>
              <a:t>1</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90921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FAE83D0-20E4-4381-B6B8-0DDF5ED14AD7}" type="datetime1">
              <a:rPr lang="en-US" smtClean="0"/>
              <a:t>04-06-2020</a:t>
            </a:fld>
            <a:endParaRPr lang="en-US" dirty="0"/>
          </a:p>
        </p:txBody>
      </p:sp>
      <p:sp>
        <p:nvSpPr>
          <p:cNvPr id="6" name="Footer Placeholder 5"/>
          <p:cNvSpPr>
            <a:spLocks noGrp="1"/>
          </p:cNvSpPr>
          <p:nvPr>
            <p:ph type="ftr" sz="quarter" idx="11"/>
          </p:nvPr>
        </p:nvSpPr>
        <p:spPr/>
        <p:txBody>
          <a:bodyPr/>
          <a:lstStyle/>
          <a:p>
            <a:r>
              <a:rPr lang="en-US"/>
              <a:t>1</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9322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ABC8E60-0F23-4A07-A49A-2B0319881B47}" type="datetime1">
              <a:rPr lang="en-US" smtClean="0"/>
              <a:t>04-06-2020</a:t>
            </a:fld>
            <a:endParaRPr lang="en-US" dirty="0"/>
          </a:p>
        </p:txBody>
      </p:sp>
      <p:sp>
        <p:nvSpPr>
          <p:cNvPr id="6" name="Footer Placeholder 5"/>
          <p:cNvSpPr>
            <a:spLocks noGrp="1"/>
          </p:cNvSpPr>
          <p:nvPr>
            <p:ph type="ftr" sz="quarter" idx="11"/>
          </p:nvPr>
        </p:nvSpPr>
        <p:spPr/>
        <p:txBody>
          <a:bodyPr/>
          <a:lstStyle/>
          <a:p>
            <a:r>
              <a:rPr lang="en-US"/>
              <a:t>1</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47258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79286C8-9A09-4112-AE84-5EFAF61A8253}" type="datetime1">
              <a:rPr lang="en-US" smtClean="0"/>
              <a:t>04-06-2020</a:t>
            </a:fld>
            <a:endParaRPr lang="en-US" dirty="0"/>
          </a:p>
        </p:txBody>
      </p:sp>
      <p:sp>
        <p:nvSpPr>
          <p:cNvPr id="6" name="Footer Placeholder 5"/>
          <p:cNvSpPr>
            <a:spLocks noGrp="1"/>
          </p:cNvSpPr>
          <p:nvPr>
            <p:ph type="ftr" sz="quarter" idx="11"/>
          </p:nvPr>
        </p:nvSpPr>
        <p:spPr/>
        <p:txBody>
          <a:bodyPr/>
          <a:lstStyle/>
          <a:p>
            <a:r>
              <a:rPr lang="en-US"/>
              <a:t>1</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9349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C5535-03CB-495A-8E70-47F429EA3A6C}" type="datetime1">
              <a:rPr lang="en-US" smtClean="0"/>
              <a:t>04-06-2020</a:t>
            </a:fld>
            <a:endParaRPr lang="en-US" dirty="0"/>
          </a:p>
        </p:txBody>
      </p:sp>
      <p:sp>
        <p:nvSpPr>
          <p:cNvPr id="5" name="Footer Placeholder 4"/>
          <p:cNvSpPr>
            <a:spLocks noGrp="1"/>
          </p:cNvSpPr>
          <p:nvPr>
            <p:ph type="ftr" sz="quarter" idx="11"/>
          </p:nvPr>
        </p:nvSpPr>
        <p:spPr/>
        <p:txBody>
          <a:bodyPr/>
          <a:lstStyle/>
          <a:p>
            <a:r>
              <a:rPr lang="en-US"/>
              <a:t>1</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7734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19B1A-D51B-4376-A2EA-05F4598A9EF5}" type="datetime1">
              <a:rPr lang="en-US" smtClean="0"/>
              <a:t>04-06-2020</a:t>
            </a:fld>
            <a:endParaRPr lang="en-US" dirty="0"/>
          </a:p>
        </p:txBody>
      </p:sp>
      <p:sp>
        <p:nvSpPr>
          <p:cNvPr id="5" name="Footer Placeholder 4"/>
          <p:cNvSpPr>
            <a:spLocks noGrp="1"/>
          </p:cNvSpPr>
          <p:nvPr>
            <p:ph type="ftr" sz="quarter" idx="11"/>
          </p:nvPr>
        </p:nvSpPr>
        <p:spPr/>
        <p:txBody>
          <a:bodyPr/>
          <a:lstStyle/>
          <a:p>
            <a:r>
              <a:rPr lang="en-US"/>
              <a:t>1</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0555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EF1C9A-881F-4AEE-BAA2-A9B3D65D57E9}" type="datetime1">
              <a:rPr lang="en-US" smtClean="0"/>
              <a:t>04-06-2020</a:t>
            </a:fld>
            <a:endParaRPr lang="en-US" dirty="0"/>
          </a:p>
        </p:txBody>
      </p:sp>
      <p:sp>
        <p:nvSpPr>
          <p:cNvPr id="5" name="Footer Placeholder 4"/>
          <p:cNvSpPr>
            <a:spLocks noGrp="1"/>
          </p:cNvSpPr>
          <p:nvPr>
            <p:ph type="ftr" sz="quarter" idx="11"/>
          </p:nvPr>
        </p:nvSpPr>
        <p:spPr/>
        <p:txBody>
          <a:bodyPr/>
          <a:lstStyle/>
          <a:p>
            <a:r>
              <a:rPr lang="en-US"/>
              <a:t>1</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9007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47FE00-4A4E-454C-A897-B2A99FE36C80}" type="datetime1">
              <a:rPr lang="en-US" smtClean="0"/>
              <a:t>04-06-2020</a:t>
            </a:fld>
            <a:endParaRPr lang="en-US" dirty="0"/>
          </a:p>
        </p:txBody>
      </p:sp>
      <p:sp>
        <p:nvSpPr>
          <p:cNvPr id="5" name="Footer Placeholder 4"/>
          <p:cNvSpPr>
            <a:spLocks noGrp="1"/>
          </p:cNvSpPr>
          <p:nvPr>
            <p:ph type="ftr" sz="quarter" idx="11"/>
          </p:nvPr>
        </p:nvSpPr>
        <p:spPr/>
        <p:txBody>
          <a:bodyPr/>
          <a:lstStyle/>
          <a:p>
            <a:r>
              <a:rPr lang="en-US"/>
              <a:t>1</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3333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AC35C0-9462-4F79-92D5-6E19B2AB2A3A}" type="datetime1">
              <a:rPr lang="en-US" smtClean="0"/>
              <a:t>04-06-2020</a:t>
            </a:fld>
            <a:endParaRPr lang="en-US" dirty="0"/>
          </a:p>
        </p:txBody>
      </p:sp>
      <p:sp>
        <p:nvSpPr>
          <p:cNvPr id="6" name="Footer Placeholder 5"/>
          <p:cNvSpPr>
            <a:spLocks noGrp="1"/>
          </p:cNvSpPr>
          <p:nvPr>
            <p:ph type="ftr" sz="quarter" idx="11"/>
          </p:nvPr>
        </p:nvSpPr>
        <p:spPr/>
        <p:txBody>
          <a:bodyPr/>
          <a:lstStyle/>
          <a:p>
            <a:r>
              <a:rPr lang="en-US"/>
              <a:t>1</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6075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B50B9A-531E-4187-BB32-EE7ABF8D9BDF}" type="datetime1">
              <a:rPr lang="en-US" smtClean="0"/>
              <a:t>04-06-2020</a:t>
            </a:fld>
            <a:endParaRPr lang="en-US" dirty="0"/>
          </a:p>
        </p:txBody>
      </p:sp>
      <p:sp>
        <p:nvSpPr>
          <p:cNvPr id="8" name="Footer Placeholder 7"/>
          <p:cNvSpPr>
            <a:spLocks noGrp="1"/>
          </p:cNvSpPr>
          <p:nvPr>
            <p:ph type="ftr" sz="quarter" idx="11"/>
          </p:nvPr>
        </p:nvSpPr>
        <p:spPr/>
        <p:txBody>
          <a:bodyPr/>
          <a:lstStyle/>
          <a:p>
            <a:r>
              <a:rPr lang="en-US"/>
              <a:t>1</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74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E54B34-960E-4FDE-B31D-AD926F542BC5}" type="datetime1">
              <a:rPr lang="en-US" smtClean="0"/>
              <a:t>04-06-2020</a:t>
            </a:fld>
            <a:endParaRPr lang="en-US" dirty="0"/>
          </a:p>
        </p:txBody>
      </p:sp>
      <p:sp>
        <p:nvSpPr>
          <p:cNvPr id="4" name="Footer Placeholder 3"/>
          <p:cNvSpPr>
            <a:spLocks noGrp="1"/>
          </p:cNvSpPr>
          <p:nvPr>
            <p:ph type="ftr" sz="quarter" idx="11"/>
          </p:nvPr>
        </p:nvSpPr>
        <p:spPr/>
        <p:txBody>
          <a:bodyPr/>
          <a:lstStyle/>
          <a:p>
            <a:r>
              <a:rPr lang="en-US"/>
              <a:t>1</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2821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C9EE02-103F-44F0-860B-5A5B1BA25A5B}" type="datetime1">
              <a:rPr lang="en-US" smtClean="0"/>
              <a:t>04-06-2020</a:t>
            </a:fld>
            <a:endParaRPr lang="en-US" dirty="0"/>
          </a:p>
        </p:txBody>
      </p:sp>
      <p:sp>
        <p:nvSpPr>
          <p:cNvPr id="3" name="Footer Placeholder 2"/>
          <p:cNvSpPr>
            <a:spLocks noGrp="1"/>
          </p:cNvSpPr>
          <p:nvPr>
            <p:ph type="ftr" sz="quarter" idx="11"/>
          </p:nvPr>
        </p:nvSpPr>
        <p:spPr/>
        <p:txBody>
          <a:bodyPr/>
          <a:lstStyle/>
          <a:p>
            <a:r>
              <a:rPr lang="en-US"/>
              <a:t>1</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3970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4A97B2-776B-4516-AFBC-7E16689050B1}" type="datetime1">
              <a:rPr lang="en-US" smtClean="0"/>
              <a:t>04-06-2020</a:t>
            </a:fld>
            <a:endParaRPr lang="en-US" dirty="0"/>
          </a:p>
        </p:txBody>
      </p:sp>
      <p:sp>
        <p:nvSpPr>
          <p:cNvPr id="6" name="Footer Placeholder 5"/>
          <p:cNvSpPr>
            <a:spLocks noGrp="1"/>
          </p:cNvSpPr>
          <p:nvPr>
            <p:ph type="ftr" sz="quarter" idx="11"/>
          </p:nvPr>
        </p:nvSpPr>
        <p:spPr/>
        <p:txBody>
          <a:bodyPr/>
          <a:lstStyle/>
          <a:p>
            <a:r>
              <a:rPr lang="en-US"/>
              <a:t>1</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3129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5A33C6-BF01-4A1A-B11C-B44D0EB67767}" type="datetime1">
              <a:rPr lang="en-US" smtClean="0"/>
              <a:t>04-06-2020</a:t>
            </a:fld>
            <a:endParaRPr lang="en-US" dirty="0"/>
          </a:p>
        </p:txBody>
      </p:sp>
      <p:sp>
        <p:nvSpPr>
          <p:cNvPr id="6" name="Footer Placeholder 5"/>
          <p:cNvSpPr>
            <a:spLocks noGrp="1"/>
          </p:cNvSpPr>
          <p:nvPr>
            <p:ph type="ftr" sz="quarter" idx="11"/>
          </p:nvPr>
        </p:nvSpPr>
        <p:spPr/>
        <p:txBody>
          <a:bodyPr/>
          <a:lstStyle/>
          <a:p>
            <a:r>
              <a:rPr lang="en-US"/>
              <a:t>1</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794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99A8546-586B-4527-AE0F-7ABF66F3EE62}" type="datetime1">
              <a:rPr lang="en-US" smtClean="0"/>
              <a:t>04-06-2020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1</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727261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facebook/create-react-ap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facebook.github.io/react/docs/introducing-jsx.html"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www.tutorialspoint.com/reactjs/reactjs_components.ht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tutorialspoint.com/reactjs/reactjs_components.ht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tutorialspoint.com/reactjs/reactjs_component_life_cycle.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javatpoint.com/react-events"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www.javatpoint.com/react-forms" TargetMode="Externa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hyperlink" Target="https://www.javatpoint.com/react-rout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nt.design/" TargetMode="External"/><Relationship Id="rId2" Type="http://schemas.openxmlformats.org/officeDocument/2006/relationships/hyperlink" Target="https://material-ui.com/" TargetMode="External"/><Relationship Id="rId1" Type="http://schemas.openxmlformats.org/officeDocument/2006/relationships/slideLayout" Target="../slideLayouts/slideLayout2.xml"/><Relationship Id="rId4" Type="http://schemas.openxmlformats.org/officeDocument/2006/relationships/hyperlink" Target="https://www.primefaces.org/primereac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React_(web_framework)"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acebook/reac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localhost:8080/api/v.1.0/lichen"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facebook/reac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facebook/create-react-ap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A762C-B620-48CB-91F1-703B9B93A402}"/>
              </a:ext>
            </a:extLst>
          </p:cNvPr>
          <p:cNvSpPr>
            <a:spLocks noGrp="1"/>
          </p:cNvSpPr>
          <p:nvPr>
            <p:ph type="ctrTitle"/>
          </p:nvPr>
        </p:nvSpPr>
        <p:spPr>
          <a:xfrm>
            <a:off x="2132012" y="1133856"/>
            <a:ext cx="8915399" cy="1397149"/>
          </a:xfrm>
        </p:spPr>
        <p:txBody>
          <a:bodyPr>
            <a:noAutofit/>
          </a:bodyPr>
          <a:lstStyle/>
          <a:p>
            <a:pPr algn="ct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và</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Spring Data JPA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vào</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24DEC22-C32A-4418-B4DD-E29C9BBC1640}"/>
              </a:ext>
            </a:extLst>
          </p:cNvPr>
          <p:cNvSpPr>
            <a:spLocks noGrp="1"/>
          </p:cNvSpPr>
          <p:nvPr>
            <p:ph type="subTitle" idx="1"/>
          </p:nvPr>
        </p:nvSpPr>
        <p:spPr>
          <a:xfrm>
            <a:off x="2534348" y="4540941"/>
            <a:ext cx="8915399" cy="1951299"/>
          </a:xfrm>
        </p:spPr>
        <p:txBody>
          <a:bodyPr>
            <a:normAutofit/>
          </a:bodyPr>
          <a:lstStyle/>
          <a:p>
            <a:r>
              <a:rPr lang="en-US" sz="2400" dirty="0" err="1">
                <a:solidFill>
                  <a:schemeClr val="tx1">
                    <a:lumMod val="75000"/>
                    <a:lumOff val="25000"/>
                  </a:schemeClr>
                </a:solidFill>
                <a:latin typeface="Times New Roman" panose="02020603050405020304" pitchFamily="18" charset="0"/>
              </a:rPr>
              <a:t>Thực</a:t>
            </a:r>
            <a:r>
              <a:rPr lang="en-US" sz="2400" dirty="0">
                <a:solidFill>
                  <a:schemeClr val="tx1">
                    <a:lumMod val="75000"/>
                    <a:lumOff val="25000"/>
                  </a:schemeClr>
                </a:solidFill>
                <a:latin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rPr>
              <a:t>hiện</a:t>
            </a:r>
            <a:r>
              <a:rPr lang="en-US" sz="2400" dirty="0">
                <a:solidFill>
                  <a:schemeClr val="tx1">
                    <a:lumMod val="75000"/>
                    <a:lumOff val="25000"/>
                  </a:schemeClr>
                </a:solidFill>
                <a:latin typeface="Times New Roman" panose="02020603050405020304" pitchFamily="18" charset="0"/>
              </a:rPr>
              <a:t>: </a:t>
            </a:r>
          </a:p>
          <a:p>
            <a:r>
              <a:rPr lang="en-US" sz="2400" dirty="0">
                <a:solidFill>
                  <a:schemeClr val="tx1">
                    <a:lumMod val="75000"/>
                    <a:lumOff val="25000"/>
                  </a:schemeClr>
                </a:solidFill>
                <a:latin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rPr>
              <a:t>Nhóm</a:t>
            </a:r>
            <a:r>
              <a:rPr lang="en-US" sz="2400" dirty="0">
                <a:solidFill>
                  <a:schemeClr val="tx1">
                    <a:lumMod val="75000"/>
                    <a:lumOff val="25000"/>
                  </a:schemeClr>
                </a:solidFill>
                <a:latin typeface="Times New Roman" panose="02020603050405020304" pitchFamily="18" charset="0"/>
              </a:rPr>
              <a:t> 6:	</a:t>
            </a:r>
            <a:r>
              <a:rPr lang="en-US" sz="2400" dirty="0" err="1">
                <a:solidFill>
                  <a:schemeClr val="tx1">
                    <a:lumMod val="75000"/>
                    <a:lumOff val="25000"/>
                  </a:schemeClr>
                </a:solidFill>
                <a:latin typeface="Times New Roman" panose="02020603050405020304" pitchFamily="18" charset="0"/>
              </a:rPr>
              <a:t>Đinh</a:t>
            </a:r>
            <a:r>
              <a:rPr lang="en-US" sz="2400" dirty="0">
                <a:solidFill>
                  <a:schemeClr val="tx1">
                    <a:lumMod val="75000"/>
                    <a:lumOff val="25000"/>
                  </a:schemeClr>
                </a:solidFill>
                <a:latin typeface="Times New Roman" panose="02020603050405020304" pitchFamily="18" charset="0"/>
              </a:rPr>
              <a:t> Quang V</a:t>
            </a:r>
            <a:r>
              <a:rPr lang="vi-VN" sz="2400" dirty="0">
                <a:solidFill>
                  <a:schemeClr val="tx1">
                    <a:lumMod val="75000"/>
                    <a:lumOff val="25000"/>
                  </a:schemeClr>
                </a:solidFill>
                <a:latin typeface="Times New Roman" panose="02020603050405020304" pitchFamily="18" charset="0"/>
              </a:rPr>
              <a:t>ư</a:t>
            </a:r>
            <a:r>
              <a:rPr lang="en-US" sz="2400" dirty="0" err="1">
                <a:solidFill>
                  <a:schemeClr val="tx1">
                    <a:lumMod val="75000"/>
                    <a:lumOff val="25000"/>
                  </a:schemeClr>
                </a:solidFill>
                <a:latin typeface="Times New Roman" panose="02020603050405020304" pitchFamily="18" charset="0"/>
              </a:rPr>
              <a:t>ơng</a:t>
            </a:r>
            <a:endParaRPr lang="en-US" sz="2400" dirty="0">
              <a:solidFill>
                <a:schemeClr val="tx1">
                  <a:lumMod val="75000"/>
                  <a:lumOff val="25000"/>
                </a:schemeClr>
              </a:solidFill>
              <a:latin typeface="Times New Roman" panose="02020603050405020304" pitchFamily="18" charset="0"/>
            </a:endParaRPr>
          </a:p>
          <a:p>
            <a:r>
              <a:rPr lang="en-US" sz="2400" dirty="0">
                <a:solidFill>
                  <a:schemeClr val="tx1">
                    <a:lumMod val="75000"/>
                    <a:lumOff val="25000"/>
                  </a:schemeClr>
                </a:solidFill>
                <a:latin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rPr>
              <a:t>Trần</a:t>
            </a:r>
            <a:r>
              <a:rPr lang="en-US" sz="2400" dirty="0">
                <a:solidFill>
                  <a:schemeClr val="tx1">
                    <a:lumMod val="75000"/>
                    <a:lumOff val="25000"/>
                  </a:schemeClr>
                </a:solidFill>
                <a:latin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rPr>
              <a:t>Nhật</a:t>
            </a:r>
            <a:r>
              <a:rPr lang="en-US" sz="2400" dirty="0">
                <a:solidFill>
                  <a:schemeClr val="tx1">
                    <a:lumMod val="75000"/>
                    <a:lumOff val="25000"/>
                  </a:schemeClr>
                </a:solidFill>
                <a:latin typeface="Times New Roman" panose="02020603050405020304" pitchFamily="18" charset="0"/>
              </a:rPr>
              <a:t> Tr</a:t>
            </a:r>
            <a:r>
              <a:rPr lang="vi-VN" sz="2400" dirty="0">
                <a:solidFill>
                  <a:schemeClr val="tx1">
                    <a:lumMod val="75000"/>
                    <a:lumOff val="25000"/>
                  </a:schemeClr>
                </a:solidFill>
                <a:latin typeface="Times New Roman" panose="02020603050405020304" pitchFamily="18" charset="0"/>
              </a:rPr>
              <a:t>ư</a:t>
            </a:r>
            <a:r>
              <a:rPr lang="en-US" sz="2400" dirty="0" err="1">
                <a:solidFill>
                  <a:schemeClr val="tx1">
                    <a:lumMod val="75000"/>
                    <a:lumOff val="25000"/>
                  </a:schemeClr>
                </a:solidFill>
                <a:latin typeface="Times New Roman" panose="02020603050405020304" pitchFamily="18" charset="0"/>
              </a:rPr>
              <a:t>ờng</a:t>
            </a:r>
            <a:endParaRPr lang="en-US" sz="2400" dirty="0">
              <a:solidFill>
                <a:schemeClr val="tx1">
                  <a:lumMod val="75000"/>
                  <a:lumOff val="25000"/>
                </a:schemeClr>
              </a:solidFill>
              <a:latin typeface="Times New Roman" panose="02020603050405020304" pitchFamily="18" charset="0"/>
            </a:endParaRPr>
          </a:p>
          <a:p>
            <a:r>
              <a:rPr lang="en-US" sz="2400" dirty="0">
                <a:solidFill>
                  <a:schemeClr val="tx1">
                    <a:lumMod val="75000"/>
                    <a:lumOff val="25000"/>
                  </a:schemeClr>
                </a:solidFill>
                <a:latin typeface="Times New Roman" panose="02020603050405020304" pitchFamily="18" charset="0"/>
              </a:rPr>
              <a:t>				</a:t>
            </a:r>
          </a:p>
        </p:txBody>
      </p:sp>
      <p:pic>
        <p:nvPicPr>
          <p:cNvPr id="1028" name="Picture 4" descr="Kết quả hình ảnh cho reactjs">
            <a:extLst>
              <a:ext uri="{FF2B5EF4-FFF2-40B4-BE49-F238E27FC236}">
                <a16:creationId xmlns:a16="http://schemas.microsoft.com/office/drawing/2014/main" id="{F328F6A6-B939-46F3-B962-46CB0C69E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2659380"/>
            <a:ext cx="1539240" cy="15392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ết quả hình ảnh cho spring data jpa">
            <a:extLst>
              <a:ext uri="{FF2B5EF4-FFF2-40B4-BE49-F238E27FC236}">
                <a16:creationId xmlns:a16="http://schemas.microsoft.com/office/drawing/2014/main" id="{E6AD8F00-9BA7-43A2-850B-66F50BD93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520" y="2659380"/>
            <a:ext cx="1539240" cy="153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42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fontScale="90000"/>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 H</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ớng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dẫn</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đặt</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môi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tr</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ờng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để</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chạy</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255521" y="1481328"/>
            <a:ext cx="9814559" cy="483996"/>
          </a:xfrm>
        </p:spPr>
        <p:txBody>
          <a:bodyPr>
            <a:normAutofit fontScale="85000" lnSpcReduction="10000"/>
          </a:bodyPr>
          <a:lstStyle/>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lệnh</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2"/>
              </a:rPr>
              <a:t>create-react-app </a:t>
            </a:r>
            <a:r>
              <a:rPr lang="en-US" sz="2600" dirty="0">
                <a:latin typeface="Times New Roman" panose="02020603050405020304" pitchFamily="18" charset="0"/>
                <a:cs typeface="Times New Roman" panose="02020603050405020304" pitchFamily="18" charset="0"/>
              </a:rPr>
              <a:t>your-app-name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ReactJS ban </a:t>
            </a:r>
            <a:r>
              <a:rPr lang="en-US" sz="2400" dirty="0" err="1">
                <a:latin typeface="Times New Roman" panose="02020603050405020304" pitchFamily="18" charset="0"/>
                <a:cs typeface="Times New Roman" panose="02020603050405020304" pitchFamily="18" charset="0"/>
              </a:rPr>
              <a:t>đầu</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957A514-D39B-4171-B23E-2ACBE993BF2B}"/>
              </a:ext>
            </a:extLst>
          </p:cNvPr>
          <p:cNvPicPr>
            <a:picLocks noChangeAspect="1"/>
          </p:cNvPicPr>
          <p:nvPr/>
        </p:nvPicPr>
        <p:blipFill>
          <a:blip r:embed="rId3"/>
          <a:stretch>
            <a:fillRect/>
          </a:stretch>
        </p:blipFill>
        <p:spPr>
          <a:xfrm>
            <a:off x="2852056" y="1965324"/>
            <a:ext cx="8397968" cy="4884843"/>
          </a:xfrm>
          <a:prstGeom prst="rect">
            <a:avLst/>
          </a:prstGeom>
        </p:spPr>
      </p:pic>
    </p:spTree>
    <p:extLst>
      <p:ext uri="{BB962C8B-B14F-4D97-AF65-F5344CB8AC3E}">
        <p14:creationId xmlns:p14="http://schemas.microsoft.com/office/powerpoint/2010/main" val="4129919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fontScale="90000"/>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 H</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ớng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dẫn</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đặt</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môi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tr</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ờng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để</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chạy</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255521" y="1481328"/>
            <a:ext cx="9814559" cy="483996"/>
          </a:xfrm>
        </p:spPr>
        <p:txBody>
          <a:bodyPr>
            <a:normAutofit/>
          </a:bodyPr>
          <a:lstStyle/>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Chuyển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project “</a:t>
            </a:r>
            <a:r>
              <a:rPr lang="en-US" sz="2400" b="1" dirty="0">
                <a:latin typeface="Times New Roman" panose="02020603050405020304" pitchFamily="18" charset="0"/>
                <a:cs typeface="Times New Roman" panose="02020603050405020304" pitchFamily="18" charset="0"/>
              </a:rPr>
              <a:t>cd your-app-name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lệnh</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npm</a:t>
            </a:r>
            <a:r>
              <a:rPr lang="en-US" sz="2400" b="1" dirty="0">
                <a:latin typeface="Times New Roman" panose="02020603050405020304" pitchFamily="18" charset="0"/>
                <a:cs typeface="Times New Roman" panose="02020603050405020304" pitchFamily="18" charset="0"/>
              </a:rPr>
              <a:t> start</a:t>
            </a:r>
            <a:r>
              <a:rPr lang="en-US" sz="2400" dirty="0">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FE84D2B-CA5D-45B5-9E35-F7348C2F4D4E}"/>
              </a:ext>
            </a:extLst>
          </p:cNvPr>
          <p:cNvPicPr>
            <a:picLocks noChangeAspect="1"/>
          </p:cNvPicPr>
          <p:nvPr/>
        </p:nvPicPr>
        <p:blipFill>
          <a:blip r:embed="rId2"/>
          <a:stretch>
            <a:fillRect/>
          </a:stretch>
        </p:blipFill>
        <p:spPr>
          <a:xfrm>
            <a:off x="2669652" y="1965324"/>
            <a:ext cx="8420830" cy="4877223"/>
          </a:xfrm>
          <a:prstGeom prst="rect">
            <a:avLst/>
          </a:prstGeom>
        </p:spPr>
      </p:pic>
    </p:spTree>
    <p:extLst>
      <p:ext uri="{BB962C8B-B14F-4D97-AF65-F5344CB8AC3E}">
        <p14:creationId xmlns:p14="http://schemas.microsoft.com/office/powerpoint/2010/main" val="119547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fontScale="90000"/>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 H</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ớng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dẫn</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đặt</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môi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tr</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ờng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để</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chạy</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255521" y="1481328"/>
            <a:ext cx="9814559" cy="483996"/>
          </a:xfrm>
        </p:spPr>
        <p:txBody>
          <a:bodyPr>
            <a:normAutofit/>
          </a:bodyPr>
          <a:lstStyle/>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Visual Studio Code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code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l</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u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web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refresh</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E5246C7-390F-4E28-89FB-836BEB1E56E5}"/>
              </a:ext>
            </a:extLst>
          </p:cNvPr>
          <p:cNvPicPr>
            <a:picLocks noChangeAspect="1"/>
          </p:cNvPicPr>
          <p:nvPr/>
        </p:nvPicPr>
        <p:blipFill>
          <a:blip r:embed="rId2"/>
          <a:stretch>
            <a:fillRect/>
          </a:stretch>
        </p:blipFill>
        <p:spPr>
          <a:xfrm>
            <a:off x="2589212" y="1891791"/>
            <a:ext cx="8605519" cy="4840604"/>
          </a:xfrm>
          <a:prstGeom prst="rect">
            <a:avLst/>
          </a:prstGeom>
        </p:spPr>
      </p:pic>
    </p:spTree>
    <p:extLst>
      <p:ext uri="{BB962C8B-B14F-4D97-AF65-F5344CB8AC3E}">
        <p14:creationId xmlns:p14="http://schemas.microsoft.com/office/powerpoint/2010/main" val="207497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3.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về</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JSX (JavaScript XML)</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255521" y="1481328"/>
            <a:ext cx="9814559" cy="1840992"/>
          </a:xfrm>
        </p:spPr>
        <p:txBody>
          <a:bodyPr>
            <a:normAutofit/>
          </a:bodyPr>
          <a:lstStyle/>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const element = &lt;h1&gt;Hello, world!&lt;/h1&gt;;</a:t>
            </a:r>
          </a:p>
          <a:p>
            <a:pPr>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Cú pháp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không phải là một </a:t>
            </a:r>
            <a:r>
              <a:rPr lang="vi-VN" sz="2400" b="1" dirty="0">
                <a:latin typeface="Times New Roman" panose="02020603050405020304" pitchFamily="18" charset="0"/>
                <a:cs typeface="Times New Roman" panose="02020603050405020304" pitchFamily="18" charset="0"/>
              </a:rPr>
              <a:t>chuỗi</a:t>
            </a:r>
            <a:r>
              <a:rPr lang="vi-VN" sz="2400" dirty="0">
                <a:latin typeface="Times New Roman" panose="02020603050405020304" pitchFamily="18" charset="0"/>
                <a:cs typeface="Times New Roman" panose="02020603050405020304" pitchFamily="18" charset="0"/>
              </a:rPr>
              <a:t> hay là </a:t>
            </a:r>
            <a:r>
              <a:rPr lang="vi-VN" sz="2400" b="1" dirty="0">
                <a:latin typeface="Times New Roman" panose="02020603050405020304" pitchFamily="18" charset="0"/>
                <a:cs typeface="Times New Roman" panose="02020603050405020304" pitchFamily="18" charset="0"/>
              </a:rPr>
              <a:t>HTML</a:t>
            </a:r>
            <a:r>
              <a:rPr lang="vi-VN" sz="2400" dirty="0">
                <a:latin typeface="Times New Roman" panose="02020603050405020304" pitchFamily="18" charset="0"/>
                <a:cs typeface="Times New Roman" panose="02020603050405020304" pitchFamily="18" charset="0"/>
              </a:rPr>
              <a:t>. Nó được gọi là </a:t>
            </a:r>
            <a:r>
              <a:rPr lang="vi-VN" sz="2400" b="1" dirty="0">
                <a:latin typeface="Times New Roman" panose="02020603050405020304" pitchFamily="18" charset="0"/>
                <a:cs typeface="Times New Roman" panose="02020603050405020304" pitchFamily="18" charset="0"/>
              </a:rPr>
              <a:t>JSX</a:t>
            </a:r>
            <a:r>
              <a:rPr lang="vi-VN" sz="2400" dirty="0">
                <a:latin typeface="Times New Roman" panose="02020603050405020304" pitchFamily="18" charset="0"/>
                <a:cs typeface="Times New Roman" panose="02020603050405020304" pitchFamily="18" charset="0"/>
              </a:rPr>
              <a:t>, và nó là một cú pháp mở rộng cho JavaScript. </a:t>
            </a:r>
            <a:r>
              <a:rPr lang="vi-VN" sz="2400" b="1" dirty="0">
                <a:latin typeface="Times New Roman" panose="02020603050405020304" pitchFamily="18" charset="0"/>
                <a:cs typeface="Times New Roman" panose="02020603050405020304" pitchFamily="18" charset="0"/>
              </a:rPr>
              <a:t>Facebook</a:t>
            </a:r>
            <a:r>
              <a:rPr lang="vi-VN" sz="2400" dirty="0">
                <a:latin typeface="Times New Roman" panose="02020603050405020304" pitchFamily="18" charset="0"/>
                <a:cs typeface="Times New Roman" panose="02020603050405020304" pitchFamily="18" charset="0"/>
              </a:rPr>
              <a:t> sử dụng </a:t>
            </a:r>
            <a:r>
              <a:rPr lang="vi-VN" sz="2400" b="1" dirty="0">
                <a:latin typeface="Times New Roman" panose="02020603050405020304" pitchFamily="18" charset="0"/>
                <a:cs typeface="Times New Roman" panose="02020603050405020304" pitchFamily="18" charset="0"/>
              </a:rPr>
              <a:t>JSX</a:t>
            </a:r>
            <a:r>
              <a:rPr lang="vi-VN" sz="2400" dirty="0">
                <a:latin typeface="Times New Roman" panose="02020603050405020304" pitchFamily="18" charset="0"/>
                <a:cs typeface="Times New Roman" panose="02020603050405020304" pitchFamily="18" charset="0"/>
              </a:rPr>
              <a:t> để biểu thị UI components</a:t>
            </a:r>
            <a:endParaRPr lang="en-US" sz="2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B2F973-4E69-40DD-9C2C-BC2DE2F53A35}"/>
              </a:ext>
            </a:extLst>
          </p:cNvPr>
          <p:cNvSpPr txBox="1">
            <a:spLocks/>
          </p:cNvSpPr>
          <p:nvPr/>
        </p:nvSpPr>
        <p:spPr>
          <a:xfrm>
            <a:off x="2255521" y="3322320"/>
            <a:ext cx="9814559" cy="215595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vi-VN" sz="2400" b="1" dirty="0">
                <a:latin typeface="Times New Roman" panose="02020603050405020304" pitchFamily="18" charset="0"/>
                <a:cs typeface="Times New Roman" panose="02020603050405020304" pitchFamily="18" charset="0"/>
              </a:rPr>
              <a:t>JSX = Javascript + XML</a:t>
            </a:r>
            <a:r>
              <a:rPr lang="vi-V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c</a:t>
            </a:r>
            <a:r>
              <a:rPr lang="vi-VN" sz="2400" dirty="0">
                <a:latin typeface="Times New Roman" panose="02020603050405020304" pitchFamily="18" charset="0"/>
                <a:cs typeface="Times New Roman" panose="02020603050405020304" pitchFamily="18" charset="0"/>
              </a:rPr>
              <a:t>ú pháp dạng gần như XML về thành Javascript. Giúp người lập trình có thể code ReactJS bằng cú pháp của XML thay vì sử dụng Javascript. Các </a:t>
            </a:r>
            <a:r>
              <a:rPr lang="vi-VN" sz="2400" b="1" dirty="0">
                <a:latin typeface="Times New Roman" panose="02020603050405020304" pitchFamily="18" charset="0"/>
                <a:cs typeface="Times New Roman" panose="02020603050405020304" pitchFamily="18" charset="0"/>
              </a:rPr>
              <a:t>XML elements</a:t>
            </a:r>
            <a:r>
              <a:rPr lang="vi-VN" sz="2400"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attributes</a:t>
            </a:r>
            <a:r>
              <a:rPr lang="vi-VN" sz="2400" dirty="0">
                <a:latin typeface="Times New Roman" panose="02020603050405020304" pitchFamily="18" charset="0"/>
                <a:cs typeface="Times New Roman" panose="02020603050405020304" pitchFamily="18" charset="0"/>
              </a:rPr>
              <a:t> và </a:t>
            </a:r>
            <a:r>
              <a:rPr lang="vi-VN" sz="2400" b="1" dirty="0">
                <a:latin typeface="Times New Roman" panose="02020603050405020304" pitchFamily="18" charset="0"/>
                <a:cs typeface="Times New Roman" panose="02020603050405020304" pitchFamily="18" charset="0"/>
              </a:rPr>
              <a:t>children</a:t>
            </a:r>
            <a:r>
              <a:rPr lang="vi-VN" sz="2400" dirty="0">
                <a:latin typeface="Times New Roman" panose="02020603050405020304" pitchFamily="18" charset="0"/>
                <a:cs typeface="Times New Roman" panose="02020603050405020304" pitchFamily="18" charset="0"/>
              </a:rPr>
              <a:t> được chuyển đổi thành các đối số truyền vào React.createElement.</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Việc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dụng</a:t>
            </a:r>
            <a:r>
              <a:rPr lang="en-US" sz="2600" dirty="0">
                <a:latin typeface="Times New Roman" panose="02020603050405020304" pitchFamily="18" charset="0"/>
                <a:cs typeface="Times New Roman" panose="02020603050405020304" pitchFamily="18" charset="0"/>
              </a:rPr>
              <a:t> JSX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ReactJS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không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bắt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buộc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dụng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chỉ</a:t>
            </a:r>
            <a:r>
              <a:rPr lang="en-US" sz="2600" dirty="0">
                <a:latin typeface="Times New Roman" panose="02020603050405020304" pitchFamily="18" charset="0"/>
                <a:cs typeface="Times New Roman" panose="02020603050405020304" pitchFamily="18" charset="0"/>
              </a:rPr>
              <a:t> JS </a:t>
            </a:r>
            <a:r>
              <a:rPr lang="en-US" sz="2600" dirty="0" err="1">
                <a:latin typeface="Times New Roman" panose="02020603050405020304" pitchFamily="18" charset="0"/>
                <a:cs typeface="Times New Roman" panose="02020603050405020304" pitchFamily="18" charset="0"/>
              </a:rPr>
              <a:t>thuần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thôi</a:t>
            </a:r>
            <a:r>
              <a:rPr lang="en-US" sz="2600" dirty="0">
                <a:latin typeface="Times New Roman" panose="02020603050405020304" pitchFamily="18" charset="0"/>
                <a:cs typeface="Times New Roman" panose="02020603050405020304" pitchFamily="18" charset="0"/>
              </a:rPr>
              <a:t>. </a:t>
            </a:r>
            <a:endParaRPr lang="en-US"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447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3.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về</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JSX (JavaScript XML)</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255521" y="1481328"/>
            <a:ext cx="9814559" cy="5112512"/>
          </a:xfrm>
        </p:spPr>
        <p:txBody>
          <a:bodyPr>
            <a:normAutofit/>
          </a:bodyPr>
          <a:lstStyle/>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a:t>
            </a:r>
          </a:p>
          <a:p>
            <a:pPr>
              <a:buFontTx/>
              <a:buChar char="-"/>
            </a:pPr>
            <a:r>
              <a:rPr lang="en-US" sz="2400" dirty="0">
                <a:latin typeface="Times New Roman" panose="02020603050405020304" pitchFamily="18" charset="0"/>
                <a:cs typeface="Times New Roman" panose="02020603050405020304" pitchFamily="18" charset="0"/>
              </a:rPr>
              <a:t>JSX:</a:t>
            </a:r>
          </a:p>
          <a:p>
            <a:pPr marL="0" indent="0">
              <a:buNone/>
            </a:pPr>
            <a:endParaRPr lang="en-US" sz="2400" dirty="0">
              <a:latin typeface="Times New Roman" panose="02020603050405020304" pitchFamily="18" charset="0"/>
              <a:cs typeface="Times New Roman" panose="02020603050405020304" pitchFamily="18" charset="0"/>
            </a:endParaRPr>
          </a:p>
          <a:p>
            <a:pPr>
              <a:buFontTx/>
              <a:buChar char="-"/>
            </a:pPr>
            <a:endParaRPr lang="en-US" sz="2400" dirty="0">
              <a:latin typeface="Times New Roman" panose="02020603050405020304" pitchFamily="18" charset="0"/>
              <a:cs typeface="Times New Roman" panose="02020603050405020304" pitchFamily="18" charset="0"/>
            </a:endParaRPr>
          </a:p>
          <a:p>
            <a:pPr>
              <a:buFontTx/>
              <a:buChar char="-"/>
            </a:pPr>
            <a:r>
              <a:rPr lang="en-US" sz="2400" dirty="0">
                <a:latin typeface="Times New Roman" panose="02020603050405020304" pitchFamily="18" charset="0"/>
                <a:cs typeface="Times New Roman" panose="02020603050405020304" pitchFamily="18" charset="0"/>
              </a:rPr>
              <a:t>JS:  </a:t>
            </a:r>
          </a:p>
          <a:p>
            <a:pPr>
              <a:buFontTx/>
              <a:buChar char="-"/>
            </a:pPr>
            <a:endParaRPr lang="en-US" sz="2400"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0F41321-B499-4F10-9E4E-52D3573C8465}"/>
              </a:ext>
            </a:extLst>
          </p:cNvPr>
          <p:cNvPicPr>
            <a:picLocks noChangeAspect="1"/>
          </p:cNvPicPr>
          <p:nvPr/>
        </p:nvPicPr>
        <p:blipFill>
          <a:blip r:embed="rId2"/>
          <a:stretch>
            <a:fillRect/>
          </a:stretch>
        </p:blipFill>
        <p:spPr>
          <a:xfrm>
            <a:off x="3259875" y="2017212"/>
            <a:ext cx="7867636" cy="858068"/>
          </a:xfrm>
          <a:prstGeom prst="rect">
            <a:avLst/>
          </a:prstGeom>
        </p:spPr>
      </p:pic>
      <p:pic>
        <p:nvPicPr>
          <p:cNvPr id="9" name="Picture 8">
            <a:extLst>
              <a:ext uri="{FF2B5EF4-FFF2-40B4-BE49-F238E27FC236}">
                <a16:creationId xmlns:a16="http://schemas.microsoft.com/office/drawing/2014/main" id="{712AC595-C71F-4D48-BE5B-CB58D4842D69}"/>
              </a:ext>
            </a:extLst>
          </p:cNvPr>
          <p:cNvPicPr>
            <a:picLocks noChangeAspect="1"/>
          </p:cNvPicPr>
          <p:nvPr/>
        </p:nvPicPr>
        <p:blipFill>
          <a:blip r:embed="rId3"/>
          <a:stretch>
            <a:fillRect/>
          </a:stretch>
        </p:blipFill>
        <p:spPr>
          <a:xfrm>
            <a:off x="3259875" y="3342585"/>
            <a:ext cx="7867636" cy="2036614"/>
          </a:xfrm>
          <a:prstGeom prst="rect">
            <a:avLst/>
          </a:prstGeom>
        </p:spPr>
      </p:pic>
    </p:spTree>
    <p:extLst>
      <p:ext uri="{BB962C8B-B14F-4D97-AF65-F5344CB8AC3E}">
        <p14:creationId xmlns:p14="http://schemas.microsoft.com/office/powerpoint/2010/main" val="544683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3.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về</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JSX (JavaScript XML)</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255521" y="1481328"/>
            <a:ext cx="9814559" cy="3649472"/>
          </a:xfrm>
        </p:spPr>
        <p:txBody>
          <a:bodyPr>
            <a:normAutofit/>
          </a:bodyPr>
          <a:lstStyle/>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2:</a:t>
            </a:r>
          </a:p>
          <a:p>
            <a:pPr>
              <a:buFontTx/>
              <a:buChar char="-"/>
            </a:pPr>
            <a:r>
              <a:rPr lang="en-US" sz="2400" dirty="0">
                <a:latin typeface="Times New Roman" panose="02020603050405020304" pitchFamily="18" charset="0"/>
                <a:cs typeface="Times New Roman" panose="02020603050405020304" pitchFamily="18" charset="0"/>
              </a:rPr>
              <a:t>JSX:</a:t>
            </a:r>
          </a:p>
          <a:p>
            <a:pPr marL="0" indent="0">
              <a:buNone/>
            </a:pPr>
            <a:endParaRPr lang="en-US" sz="2400" dirty="0">
              <a:latin typeface="Times New Roman" panose="02020603050405020304" pitchFamily="18" charset="0"/>
              <a:cs typeface="Times New Roman" panose="02020603050405020304" pitchFamily="18" charset="0"/>
            </a:endParaRPr>
          </a:p>
          <a:p>
            <a:pPr>
              <a:buFontTx/>
              <a:buChar char="-"/>
            </a:pPr>
            <a:endParaRPr lang="en-US" sz="2400" dirty="0">
              <a:latin typeface="Times New Roman" panose="02020603050405020304" pitchFamily="18" charset="0"/>
              <a:cs typeface="Times New Roman" panose="02020603050405020304" pitchFamily="18" charset="0"/>
            </a:endParaRPr>
          </a:p>
          <a:p>
            <a:pPr>
              <a:buFontTx/>
              <a:buChar char="-"/>
            </a:pPr>
            <a:r>
              <a:rPr lang="en-US" sz="2400" dirty="0">
                <a:latin typeface="Times New Roman" panose="02020603050405020304" pitchFamily="18" charset="0"/>
                <a:cs typeface="Times New Roman" panose="02020603050405020304" pitchFamily="18" charset="0"/>
              </a:rPr>
              <a:t>JS:  </a:t>
            </a:r>
          </a:p>
          <a:p>
            <a:pPr>
              <a:buFontTx/>
              <a:buChar char="-"/>
            </a:pPr>
            <a:endParaRPr lang="en-US" sz="2400"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7A3F73E-4AD9-42E4-BD8A-1E13FAFFF6F4}"/>
              </a:ext>
            </a:extLst>
          </p:cNvPr>
          <p:cNvPicPr>
            <a:picLocks noChangeAspect="1"/>
          </p:cNvPicPr>
          <p:nvPr/>
        </p:nvPicPr>
        <p:blipFill>
          <a:blip r:embed="rId2"/>
          <a:stretch>
            <a:fillRect/>
          </a:stretch>
        </p:blipFill>
        <p:spPr>
          <a:xfrm>
            <a:off x="3355511" y="1971128"/>
            <a:ext cx="7772000" cy="1167901"/>
          </a:xfrm>
          <a:prstGeom prst="rect">
            <a:avLst/>
          </a:prstGeom>
        </p:spPr>
      </p:pic>
      <p:pic>
        <p:nvPicPr>
          <p:cNvPr id="5" name="Picture 4">
            <a:extLst>
              <a:ext uri="{FF2B5EF4-FFF2-40B4-BE49-F238E27FC236}">
                <a16:creationId xmlns:a16="http://schemas.microsoft.com/office/drawing/2014/main" id="{317CEC29-CF23-4286-9561-E39EBAAC5BBE}"/>
              </a:ext>
            </a:extLst>
          </p:cNvPr>
          <p:cNvPicPr>
            <a:picLocks noChangeAspect="1"/>
          </p:cNvPicPr>
          <p:nvPr/>
        </p:nvPicPr>
        <p:blipFill>
          <a:blip r:embed="rId3"/>
          <a:stretch>
            <a:fillRect/>
          </a:stretch>
        </p:blipFill>
        <p:spPr>
          <a:xfrm>
            <a:off x="3355510" y="3718971"/>
            <a:ext cx="7658097" cy="1167901"/>
          </a:xfrm>
          <a:prstGeom prst="rect">
            <a:avLst/>
          </a:prstGeom>
        </p:spPr>
      </p:pic>
      <p:sp>
        <p:nvSpPr>
          <p:cNvPr id="10" name="Content Placeholder 2">
            <a:extLst>
              <a:ext uri="{FF2B5EF4-FFF2-40B4-BE49-F238E27FC236}">
                <a16:creationId xmlns:a16="http://schemas.microsoft.com/office/drawing/2014/main" id="{16EBC652-606D-4EB3-A3F8-458D13862FA5}"/>
              </a:ext>
            </a:extLst>
          </p:cNvPr>
          <p:cNvSpPr txBox="1">
            <a:spLocks/>
          </p:cNvSpPr>
          <p:nvPr/>
        </p:nvSpPr>
        <p:spPr>
          <a:xfrm>
            <a:off x="2021840" y="5355641"/>
            <a:ext cx="9357360" cy="12590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Symbol" panose="05050102010706020507" pitchFamily="18" charset="2"/>
              <a:buChar char="Þ"/>
            </a:pP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cú</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JSX đ</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n </a:t>
            </a:r>
            <a:r>
              <a:rPr lang="en-US" sz="2400" dirty="0" err="1">
                <a:latin typeface="Times New Roman" panose="02020603050405020304" pitchFamily="18" charset="0"/>
                <a:cs typeface="Times New Roman" panose="02020603050405020304" pitchFamily="18" charset="0"/>
              </a:rPr>
              <a:t>giản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h</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n so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JS. </a:t>
            </a:r>
            <a:r>
              <a:rPr lang="en-US" sz="2400" b="1"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hlinkClick r:id="rId4"/>
              </a:rPr>
              <a:t>	https://facebook.github.io/react/docs/introducing-jsx.html</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7103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4. Components</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915400" cy="4238752"/>
          </a:xfrm>
        </p:spPr>
        <p:txBody>
          <a:bodyPr>
            <a:normAutofit/>
          </a:bodyPr>
          <a:lstStyle/>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Khái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niệm</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Component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ReactJS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trọng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ReactJS.</a:t>
            </a:r>
          </a:p>
          <a:p>
            <a:pPr>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Trong </a:t>
            </a:r>
            <a:r>
              <a:rPr lang="en-US" sz="2400" dirty="0">
                <a:latin typeface="Times New Roman" panose="02020603050405020304" pitchFamily="18" charset="0"/>
                <a:cs typeface="Times New Roman" panose="02020603050405020304" pitchFamily="18" charset="0"/>
              </a:rPr>
              <a:t>ReactJS</a:t>
            </a:r>
            <a:r>
              <a:rPr lang="vi-VN" sz="2400" dirty="0">
                <a:latin typeface="Times New Roman" panose="02020603050405020304" pitchFamily="18" charset="0"/>
                <a:cs typeface="Times New Roman" panose="02020603050405020304" pitchFamily="18" charset="0"/>
              </a:rPr>
              <a:t>, chúng ta xây dựng trang web sử dụng những thành phần (component) nhỏ. Chúng ta có thể </a:t>
            </a:r>
            <a:r>
              <a:rPr lang="vi-VN" sz="2400" b="1" dirty="0">
                <a:latin typeface="Times New Roman" panose="02020603050405020304" pitchFamily="18" charset="0"/>
                <a:cs typeface="Times New Roman" panose="02020603050405020304" pitchFamily="18" charset="0"/>
              </a:rPr>
              <a:t>tái sử dụng </a:t>
            </a:r>
            <a:r>
              <a:rPr lang="vi-VN" sz="2400" dirty="0">
                <a:latin typeface="Times New Roman" panose="02020603050405020304" pitchFamily="18" charset="0"/>
                <a:cs typeface="Times New Roman" panose="02020603050405020304" pitchFamily="18" charset="0"/>
              </a:rPr>
              <a:t>một component ở nhiều nơi, với các trạng thái hoặc các thuộc tính khác nhau, trong một component lại có thể chứa thành phần khác. </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Mỗi component trong </a:t>
            </a:r>
            <a:r>
              <a:rPr lang="en-US" sz="2400" dirty="0">
                <a:latin typeface="Times New Roman" panose="02020603050405020304" pitchFamily="18" charset="0"/>
                <a:cs typeface="Times New Roman" panose="02020603050405020304" pitchFamily="18" charset="0"/>
              </a:rPr>
              <a:t>ReactJS</a:t>
            </a:r>
            <a:r>
              <a:rPr lang="vi-VN" sz="2400" dirty="0">
                <a:latin typeface="Times New Roman" panose="02020603050405020304" pitchFamily="18" charset="0"/>
                <a:cs typeface="Times New Roman" panose="02020603050405020304" pitchFamily="18" charset="0"/>
              </a:rPr>
              <a:t> có một trạng thái</a:t>
            </a:r>
            <a:r>
              <a:rPr lang="en-US" sz="2400" dirty="0">
                <a:latin typeface="Times New Roman" panose="02020603050405020304" pitchFamily="18" charset="0"/>
                <a:cs typeface="Times New Roman" panose="02020603050405020304" pitchFamily="18" charset="0"/>
              </a:rPr>
              <a:t>(state)</a:t>
            </a:r>
            <a:r>
              <a:rPr lang="vi-VN" sz="2400" dirty="0">
                <a:latin typeface="Times New Roman" panose="02020603050405020304" pitchFamily="18" charset="0"/>
                <a:cs typeface="Times New Roman" panose="02020603050405020304" pitchFamily="18" charset="0"/>
              </a:rPr>
              <a:t> riêng, có thể thay đổi, và </a:t>
            </a:r>
            <a:r>
              <a:rPr lang="en-US" sz="2400" dirty="0">
                <a:latin typeface="Times New Roman" panose="02020603050405020304" pitchFamily="18" charset="0"/>
                <a:cs typeface="Times New Roman" panose="02020603050405020304" pitchFamily="18" charset="0"/>
              </a:rPr>
              <a:t>ReactJS</a:t>
            </a:r>
            <a:r>
              <a:rPr lang="vi-VN" sz="2400" dirty="0">
                <a:latin typeface="Times New Roman" panose="02020603050405020304" pitchFamily="18" charset="0"/>
                <a:cs typeface="Times New Roman" panose="02020603050405020304" pitchFamily="18" charset="0"/>
              </a:rPr>
              <a:t> sẽ thực hiện cập nhật component dựa trên những thay đổi của trạng thái.</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kiểu</a:t>
            </a:r>
            <a:r>
              <a:rPr lang="en-US" sz="2400" dirty="0">
                <a:latin typeface="Times New Roman" panose="02020603050405020304" pitchFamily="18" charset="0"/>
                <a:cs typeface="Times New Roman" panose="02020603050405020304" pitchFamily="18" charset="0"/>
              </a:rPr>
              <a:t> Components: Functional Components, Class Components</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11" name="Content Placeholder 7">
            <a:extLst>
              <a:ext uri="{FF2B5EF4-FFF2-40B4-BE49-F238E27FC236}">
                <a16:creationId xmlns:a16="http://schemas.microsoft.com/office/drawing/2014/main" id="{CF43AAD7-A166-4F40-9CFA-C42CCC080333}"/>
              </a:ext>
            </a:extLst>
          </p:cNvPr>
          <p:cNvSpPr txBox="1">
            <a:spLocks/>
          </p:cNvSpPr>
          <p:nvPr/>
        </p:nvSpPr>
        <p:spPr>
          <a:xfrm>
            <a:off x="2422367" y="5720080"/>
            <a:ext cx="8915400" cy="643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hlinkClick r:id="rId2"/>
              </a:rPr>
              <a:t>https://www.tutorialspoint.com/reactjs/reactjs_components.htm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2437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4. Components</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915400" cy="560832"/>
          </a:xfrm>
        </p:spPr>
        <p:txBody>
          <a:bodyPr>
            <a:normAutofit/>
          </a:bodyPr>
          <a:lstStyle/>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Component:</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84A37EA-1D94-4588-AAE9-5978A733BF56}"/>
              </a:ext>
            </a:extLst>
          </p:cNvPr>
          <p:cNvPicPr>
            <a:picLocks noChangeAspect="1"/>
          </p:cNvPicPr>
          <p:nvPr/>
        </p:nvPicPr>
        <p:blipFill>
          <a:blip r:embed="rId2"/>
          <a:stretch>
            <a:fillRect/>
          </a:stretch>
        </p:blipFill>
        <p:spPr>
          <a:xfrm>
            <a:off x="5576296" y="1129308"/>
            <a:ext cx="6526579" cy="5484852"/>
          </a:xfrm>
          <a:prstGeom prst="rect">
            <a:avLst/>
          </a:prstGeom>
        </p:spPr>
      </p:pic>
      <p:pic>
        <p:nvPicPr>
          <p:cNvPr id="4" name="Picture 3">
            <a:extLst>
              <a:ext uri="{FF2B5EF4-FFF2-40B4-BE49-F238E27FC236}">
                <a16:creationId xmlns:a16="http://schemas.microsoft.com/office/drawing/2014/main" id="{E6AD8872-659D-4EF0-9E10-28493E3E20ED}"/>
              </a:ext>
            </a:extLst>
          </p:cNvPr>
          <p:cNvPicPr>
            <a:picLocks noChangeAspect="1"/>
          </p:cNvPicPr>
          <p:nvPr/>
        </p:nvPicPr>
        <p:blipFill>
          <a:blip r:embed="rId3"/>
          <a:stretch>
            <a:fillRect/>
          </a:stretch>
        </p:blipFill>
        <p:spPr>
          <a:xfrm>
            <a:off x="2133600" y="1200150"/>
            <a:ext cx="10058400" cy="5657850"/>
          </a:xfrm>
          <a:prstGeom prst="rect">
            <a:avLst/>
          </a:prstGeom>
        </p:spPr>
      </p:pic>
    </p:spTree>
    <p:extLst>
      <p:ext uri="{BB962C8B-B14F-4D97-AF65-F5344CB8AC3E}">
        <p14:creationId xmlns:p14="http://schemas.microsoft.com/office/powerpoint/2010/main" val="251474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5. Props, State, Lifecycle</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915400" cy="4055872"/>
          </a:xfrm>
        </p:spPr>
        <p:txBody>
          <a:bodyPr>
            <a:normAutofit/>
          </a:bodyPr>
          <a:lstStyle/>
          <a:p>
            <a:pP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Props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properties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component,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props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component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ngoài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Props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1 object, function, string, number...</a:t>
            </a:r>
          </a:p>
          <a:p>
            <a:pP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State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component, state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private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thay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đổi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component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change states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this.setState</a:t>
            </a:r>
            <a:r>
              <a:rPr lang="en-US" sz="2400" dirty="0">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11" name="Content Placeholder 7">
            <a:extLst>
              <a:ext uri="{FF2B5EF4-FFF2-40B4-BE49-F238E27FC236}">
                <a16:creationId xmlns:a16="http://schemas.microsoft.com/office/drawing/2014/main" id="{CF43AAD7-A166-4F40-9CFA-C42CCC080333}"/>
              </a:ext>
            </a:extLst>
          </p:cNvPr>
          <p:cNvSpPr txBox="1">
            <a:spLocks/>
          </p:cNvSpPr>
          <p:nvPr/>
        </p:nvSpPr>
        <p:spPr>
          <a:xfrm>
            <a:off x="2422367" y="5537200"/>
            <a:ext cx="8915400" cy="643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hlinkClick r:id="rId2"/>
              </a:rPr>
              <a:t>https://www.tutorialspoint.com/reactjs/reactjs_components.htm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0500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5. Props, State, Lifecycle</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915400" cy="643858"/>
          </a:xfrm>
        </p:spPr>
        <p:txBody>
          <a:bodyPr>
            <a:normAutofit/>
          </a:bodyPr>
          <a:lstStyle/>
          <a:p>
            <a:pPr>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Props:</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D261FD9-4D29-4D08-B691-A521608BE08E}"/>
              </a:ext>
            </a:extLst>
          </p:cNvPr>
          <p:cNvPicPr>
            <a:picLocks noChangeAspect="1"/>
          </p:cNvPicPr>
          <p:nvPr/>
        </p:nvPicPr>
        <p:blipFill>
          <a:blip r:embed="rId2"/>
          <a:stretch>
            <a:fillRect/>
          </a:stretch>
        </p:blipFill>
        <p:spPr>
          <a:xfrm>
            <a:off x="4277360" y="1873570"/>
            <a:ext cx="7914640" cy="4958686"/>
          </a:xfrm>
          <a:prstGeom prst="rect">
            <a:avLst/>
          </a:prstGeom>
        </p:spPr>
      </p:pic>
      <p:pic>
        <p:nvPicPr>
          <p:cNvPr id="15" name="Picture 14">
            <a:extLst>
              <a:ext uri="{FF2B5EF4-FFF2-40B4-BE49-F238E27FC236}">
                <a16:creationId xmlns:a16="http://schemas.microsoft.com/office/drawing/2014/main" id="{37C1A4CA-0731-4B28-AD46-1313DA7019B5}"/>
              </a:ext>
            </a:extLst>
          </p:cNvPr>
          <p:cNvPicPr>
            <a:picLocks noChangeAspect="1"/>
          </p:cNvPicPr>
          <p:nvPr/>
        </p:nvPicPr>
        <p:blipFill>
          <a:blip r:embed="rId3"/>
          <a:stretch>
            <a:fillRect/>
          </a:stretch>
        </p:blipFill>
        <p:spPr>
          <a:xfrm>
            <a:off x="3454400" y="1943100"/>
            <a:ext cx="8737600" cy="4914900"/>
          </a:xfrm>
          <a:prstGeom prst="rect">
            <a:avLst/>
          </a:prstGeom>
        </p:spPr>
      </p:pic>
    </p:spTree>
    <p:extLst>
      <p:ext uri="{BB962C8B-B14F-4D97-AF65-F5344CB8AC3E}">
        <p14:creationId xmlns:p14="http://schemas.microsoft.com/office/powerpoint/2010/main" val="81775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C495-3F18-4B7C-AB19-A15D7EA142D2}"/>
              </a:ext>
            </a:extLst>
          </p:cNvPr>
          <p:cNvSpPr>
            <a:spLocks noGrp="1"/>
          </p:cNvSpPr>
          <p:nvPr>
            <p:ph type="title"/>
          </p:nvPr>
        </p:nvSpPr>
        <p:spPr>
          <a:xfrm>
            <a:off x="2592925" y="624110"/>
            <a:ext cx="8911687" cy="829786"/>
          </a:xfrm>
        </p:spPr>
        <p:txBody>
          <a:bodyPr/>
          <a:lstStyle/>
          <a:p>
            <a:pPr algn="ct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Nội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dung</a:t>
            </a:r>
          </a:p>
        </p:txBody>
      </p:sp>
      <p:sp>
        <p:nvSpPr>
          <p:cNvPr id="3" name="Content Placeholder 2">
            <a:extLst>
              <a:ext uri="{FF2B5EF4-FFF2-40B4-BE49-F238E27FC236}">
                <a16:creationId xmlns:a16="http://schemas.microsoft.com/office/drawing/2014/main" id="{CF29D827-EF71-4671-99BE-47609C55BE20}"/>
              </a:ext>
            </a:extLst>
          </p:cNvPr>
          <p:cNvSpPr>
            <a:spLocks noGrp="1"/>
          </p:cNvSpPr>
          <p:nvPr>
            <p:ph idx="1"/>
          </p:nvPr>
        </p:nvSpPr>
        <p:spPr>
          <a:xfrm>
            <a:off x="2589212" y="1453896"/>
            <a:ext cx="8915400" cy="4457326"/>
          </a:xfrm>
        </p:spPr>
        <p:txBody>
          <a:bodyPr>
            <a:normAutofit/>
          </a:bodyPr>
          <a:lstStyle/>
          <a:p>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ReactJS</a:t>
            </a:r>
          </a:p>
          <a:p>
            <a:r>
              <a:rPr lang="en-US" sz="2400" dirty="0">
                <a:latin typeface="Times New Roman" panose="02020603050405020304" pitchFamily="18" charset="0"/>
                <a:cs typeface="Times New Roman" panose="02020603050405020304" pitchFamily="18" charset="0"/>
              </a:rPr>
              <a:t>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môi</a:t>
            </a:r>
            <a:r>
              <a:rPr lang="en-US" sz="2400" dirty="0">
                <a:latin typeface="Times New Roman" panose="02020603050405020304" pitchFamily="18" charset="0"/>
                <a:cs typeface="Times New Roman" panose="02020603050405020304" pitchFamily="18" charset="0"/>
              </a:rPr>
              <a:t> tr</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ờng</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JSX</a:t>
            </a:r>
          </a:p>
          <a:p>
            <a:r>
              <a:rPr lang="en-US" sz="2400" dirty="0">
                <a:latin typeface="Times New Roman" panose="02020603050405020304" pitchFamily="18" charset="0"/>
                <a:cs typeface="Times New Roman" panose="02020603050405020304" pitchFamily="18" charset="0"/>
              </a:rPr>
              <a:t>Components</a:t>
            </a:r>
          </a:p>
          <a:p>
            <a:r>
              <a:rPr lang="en-US" sz="2400" dirty="0">
                <a:latin typeface="Times New Roman" panose="02020603050405020304" pitchFamily="18" charset="0"/>
                <a:cs typeface="Times New Roman" panose="02020603050405020304" pitchFamily="18" charset="0"/>
              </a:rPr>
              <a:t>Props, State, Lifecycle</a:t>
            </a:r>
          </a:p>
          <a:p>
            <a:r>
              <a:rPr lang="en-US" sz="2400" dirty="0">
                <a:latin typeface="Times New Roman" panose="02020603050405020304" pitchFamily="18" charset="0"/>
                <a:cs typeface="Times New Roman" panose="02020603050405020304" pitchFamily="18" charset="0"/>
              </a:rPr>
              <a:t>Event, Forms, Router</a:t>
            </a:r>
          </a:p>
          <a:p>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ReactJS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lớn</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Spring Data JPA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37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5. Props, State, Lifecycle</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915400" cy="643858"/>
          </a:xfrm>
        </p:spPr>
        <p:txBody>
          <a:bodyPr>
            <a:normAutofit/>
          </a:bodyPr>
          <a:lstStyle/>
          <a:p>
            <a:pPr>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state:</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E099115-DDD7-4E67-9CC9-5D84FB5CDBE2}"/>
              </a:ext>
            </a:extLst>
          </p:cNvPr>
          <p:cNvPicPr>
            <a:picLocks noChangeAspect="1"/>
          </p:cNvPicPr>
          <p:nvPr/>
        </p:nvPicPr>
        <p:blipFill>
          <a:blip r:embed="rId2"/>
          <a:stretch>
            <a:fillRect/>
          </a:stretch>
        </p:blipFill>
        <p:spPr>
          <a:xfrm>
            <a:off x="4903642" y="1333888"/>
            <a:ext cx="7166438" cy="5320912"/>
          </a:xfrm>
          <a:prstGeom prst="rect">
            <a:avLst/>
          </a:prstGeom>
        </p:spPr>
      </p:pic>
      <p:pic>
        <p:nvPicPr>
          <p:cNvPr id="9" name="Picture 8">
            <a:extLst>
              <a:ext uri="{FF2B5EF4-FFF2-40B4-BE49-F238E27FC236}">
                <a16:creationId xmlns:a16="http://schemas.microsoft.com/office/drawing/2014/main" id="{E823F7C1-6568-48C0-AB6B-FFAC4AF92CB2}"/>
              </a:ext>
            </a:extLst>
          </p:cNvPr>
          <p:cNvPicPr>
            <a:picLocks noChangeAspect="1"/>
          </p:cNvPicPr>
          <p:nvPr/>
        </p:nvPicPr>
        <p:blipFill>
          <a:blip r:embed="rId3"/>
          <a:stretch>
            <a:fillRect/>
          </a:stretch>
        </p:blipFill>
        <p:spPr>
          <a:xfrm>
            <a:off x="4903642" y="1333888"/>
            <a:ext cx="8915400" cy="5320912"/>
          </a:xfrm>
          <a:prstGeom prst="rect">
            <a:avLst/>
          </a:prstGeom>
        </p:spPr>
      </p:pic>
    </p:spTree>
    <p:extLst>
      <p:ext uri="{BB962C8B-B14F-4D97-AF65-F5344CB8AC3E}">
        <p14:creationId xmlns:p14="http://schemas.microsoft.com/office/powerpoint/2010/main" val="16750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5. Props, State, Lifecycle</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915400" cy="643858"/>
          </a:xfrm>
        </p:spPr>
        <p:txBody>
          <a:bodyPr>
            <a:normAutofit/>
          </a:bodyPr>
          <a:lstStyle/>
          <a:p>
            <a:pPr>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Props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State:</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3DC28DA4-4BA1-480E-9A68-FA81F18E2326}"/>
              </a:ext>
            </a:extLst>
          </p:cNvPr>
          <p:cNvGraphicFramePr>
            <a:graphicFrameLocks noGrp="1"/>
          </p:cNvGraphicFramePr>
          <p:nvPr>
            <p:extLst>
              <p:ext uri="{D42A27DB-BD31-4B8C-83A1-F6EECF244321}">
                <p14:modId xmlns:p14="http://schemas.microsoft.com/office/powerpoint/2010/main" val="2676334542"/>
              </p:ext>
            </p:extLst>
          </p:nvPr>
        </p:nvGraphicFramePr>
        <p:xfrm>
          <a:off x="1733550" y="2384424"/>
          <a:ext cx="10234930" cy="3104741"/>
        </p:xfrm>
        <a:graphic>
          <a:graphicData uri="http://schemas.openxmlformats.org/drawingml/2006/table">
            <a:tbl>
              <a:tblPr>
                <a:tableStyleId>{5C22544A-7EE6-4342-B048-85BDC9FD1C3A}</a:tableStyleId>
              </a:tblPr>
              <a:tblGrid>
                <a:gridCol w="998166">
                  <a:extLst>
                    <a:ext uri="{9D8B030D-6E8A-4147-A177-3AD203B41FA5}">
                      <a16:colId xmlns:a16="http://schemas.microsoft.com/office/drawing/2014/main" val="1222048386"/>
                    </a:ext>
                  </a:extLst>
                </a:gridCol>
                <a:gridCol w="4502204">
                  <a:extLst>
                    <a:ext uri="{9D8B030D-6E8A-4147-A177-3AD203B41FA5}">
                      <a16:colId xmlns:a16="http://schemas.microsoft.com/office/drawing/2014/main" val="2652824525"/>
                    </a:ext>
                  </a:extLst>
                </a:gridCol>
                <a:gridCol w="4734560">
                  <a:extLst>
                    <a:ext uri="{9D8B030D-6E8A-4147-A177-3AD203B41FA5}">
                      <a16:colId xmlns:a16="http://schemas.microsoft.com/office/drawing/2014/main" val="1604845577"/>
                    </a:ext>
                  </a:extLst>
                </a:gridCol>
              </a:tblGrid>
              <a:tr h="397920">
                <a:tc>
                  <a:txBody>
                    <a:bodyPr/>
                    <a:lstStyle/>
                    <a:p>
                      <a:pPr algn="ctr" fontAlgn="ctr"/>
                      <a:r>
                        <a:rPr lang="en-US" sz="1800" u="none" strike="noStrike">
                          <a:effectLst/>
                          <a:latin typeface="Times New Roman" panose="02020603050405020304" pitchFamily="18" charset="0"/>
                          <a:cs typeface="Times New Roman" panose="02020603050405020304" pitchFamily="18" charset="0"/>
                        </a:rPr>
                        <a:t>No</a:t>
                      </a:r>
                      <a:endParaRPr lang="en-US" sz="1800" b="1" i="0" u="none" strike="noStrike">
                        <a:solidFill>
                          <a:srgbClr val="FFFFFF"/>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800" u="none" strike="noStrike">
                          <a:effectLst/>
                          <a:latin typeface="Times New Roman" panose="02020603050405020304" pitchFamily="18" charset="0"/>
                          <a:cs typeface="Times New Roman" panose="02020603050405020304" pitchFamily="18" charset="0"/>
                        </a:rPr>
                        <a:t>Props</a:t>
                      </a:r>
                      <a:endParaRPr lang="en-US" sz="1800" b="1" i="0" u="none" strike="noStrike">
                        <a:solidFill>
                          <a:srgbClr val="FFFFFF"/>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800" u="none" strike="noStrike">
                          <a:effectLst/>
                          <a:latin typeface="Times New Roman" panose="02020603050405020304" pitchFamily="18" charset="0"/>
                          <a:cs typeface="Times New Roman" panose="02020603050405020304" pitchFamily="18" charset="0"/>
                        </a:rPr>
                        <a:t>State</a:t>
                      </a:r>
                      <a:endParaRPr lang="en-US" sz="1800" b="1" i="0" u="none" strike="noStrike">
                        <a:solidFill>
                          <a:srgbClr val="FFFFFF"/>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826463026"/>
                  </a:ext>
                </a:extLst>
              </a:tr>
              <a:tr h="397920">
                <a:tc>
                  <a:txBody>
                    <a:bodyPr/>
                    <a:lstStyle/>
                    <a:p>
                      <a:pPr algn="ctr" fontAlgn="ctr"/>
                      <a:r>
                        <a:rPr lang="en-US" sz="1800" u="none" strike="noStrike">
                          <a:effectLst/>
                          <a:latin typeface="Times New Roman" panose="02020603050405020304" pitchFamily="18" charset="0"/>
                          <a:cs typeface="Times New Roman" panose="02020603050405020304" pitchFamily="18" charset="0"/>
                        </a:rPr>
                        <a:t>1</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Chỉ đọc</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Chỉ có thể thay đổi trong Component</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281990184"/>
                  </a:ext>
                </a:extLst>
              </a:tr>
              <a:tr h="507816">
                <a:tc>
                  <a:txBody>
                    <a:bodyPr/>
                    <a:lstStyle/>
                    <a:p>
                      <a:pPr algn="ctr" fontAlgn="ctr"/>
                      <a:r>
                        <a:rPr lang="en-US" sz="1800" u="none" strike="noStrike">
                          <a:effectLst/>
                          <a:latin typeface="Times New Roman" panose="02020603050405020304" pitchFamily="18" charset="0"/>
                          <a:cs typeface="Times New Roman" panose="02020603050405020304" pitchFamily="18" charset="0"/>
                        </a:rPr>
                        <a:t>2</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l" fontAlgn="b"/>
                      <a:r>
                        <a:rPr lang="en-US" sz="1800" u="none" strike="noStrike" dirty="0" err="1">
                          <a:effectLst/>
                          <a:latin typeface="Times New Roman" panose="02020603050405020304" pitchFamily="18" charset="0"/>
                          <a:cs typeface="Times New Roman" panose="02020603050405020304" pitchFamily="18" charset="0"/>
                        </a:rPr>
                        <a:t>Có</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thể</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thay</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đổi</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trong</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các</a:t>
                      </a:r>
                      <a:r>
                        <a:rPr lang="en-US" sz="1800" u="none" strike="noStrike" dirty="0">
                          <a:effectLst/>
                          <a:latin typeface="Times New Roman" panose="02020603050405020304" pitchFamily="18" charset="0"/>
                          <a:cs typeface="Times New Roman" panose="02020603050405020304" pitchFamily="18" charset="0"/>
                        </a:rPr>
                        <a:t> Component con</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Không thể thay đổi trong các Component con</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897618444"/>
                  </a:ext>
                </a:extLst>
              </a:tr>
              <a:tr h="477520">
                <a:tc>
                  <a:txBody>
                    <a:bodyPr/>
                    <a:lstStyle/>
                    <a:p>
                      <a:pPr algn="ctr" fontAlgn="ctr"/>
                      <a:r>
                        <a:rPr lang="en-US" sz="1800" u="none" strike="noStrike">
                          <a:effectLst/>
                          <a:latin typeface="Times New Roman" panose="02020603050405020304" pitchFamily="18" charset="0"/>
                          <a:cs typeface="Times New Roman" panose="02020603050405020304" pitchFamily="18" charset="0"/>
                        </a:rPr>
                        <a:t>3</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l" fontAlgn="b"/>
                      <a:r>
                        <a:rPr lang="en-US" sz="1800" u="none" strike="noStrike" dirty="0" err="1">
                          <a:effectLst/>
                          <a:latin typeface="Times New Roman" panose="02020603050405020304" pitchFamily="18" charset="0"/>
                          <a:cs typeface="Times New Roman" panose="02020603050405020304" pitchFamily="18" charset="0"/>
                        </a:rPr>
                        <a:t>Làm</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cho</a:t>
                      </a:r>
                      <a:r>
                        <a:rPr lang="en-US" sz="1800" u="none" strike="noStrike" dirty="0">
                          <a:effectLst/>
                          <a:latin typeface="Times New Roman" panose="02020603050405020304" pitchFamily="18" charset="0"/>
                          <a:cs typeface="Times New Roman" panose="02020603050405020304" pitchFamily="18" charset="0"/>
                        </a:rPr>
                        <a:t> Component </a:t>
                      </a:r>
                      <a:r>
                        <a:rPr lang="en-US" sz="1800" u="none" strike="noStrike" dirty="0" err="1">
                          <a:effectLst/>
                          <a:latin typeface="Times New Roman" panose="02020603050405020304" pitchFamily="18" charset="0"/>
                          <a:cs typeface="Times New Roman" panose="02020603050405020304" pitchFamily="18" charset="0"/>
                        </a:rPr>
                        <a:t>có</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thể</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tái</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sử</a:t>
                      </a:r>
                      <a:r>
                        <a:rPr lang="en-US" sz="1800" u="none" strike="noStrike" dirty="0">
                          <a:effectLst/>
                          <a:latin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cs typeface="Times New Roman" panose="02020603050405020304" pitchFamily="18" charset="0"/>
                        </a:rPr>
                        <a:t>dụng</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Không thể tái sử dụng Component</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697407331"/>
                  </a:ext>
                </a:extLst>
              </a:tr>
              <a:tr h="538480">
                <a:tc>
                  <a:txBody>
                    <a:bodyPr/>
                    <a:lstStyle/>
                    <a:p>
                      <a:pPr algn="ctr" fontAlgn="ctr"/>
                      <a:r>
                        <a:rPr lang="en-US" sz="1800" u="none" strike="noStrike">
                          <a:effectLst/>
                          <a:latin typeface="Times New Roman" panose="02020603050405020304" pitchFamily="18" charset="0"/>
                          <a:cs typeface="Times New Roman" panose="02020603050405020304" pitchFamily="18" charset="0"/>
                        </a:rPr>
                        <a:t>4</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l" fontAlgn="b"/>
                      <a:r>
                        <a:rPr lang="vi-VN" sz="1800" u="none" strike="noStrike" dirty="0">
                          <a:effectLst/>
                          <a:latin typeface="Times New Roman" panose="02020603050405020304" pitchFamily="18" charset="0"/>
                          <a:cs typeface="Times New Roman" panose="02020603050405020304" pitchFamily="18" charset="0"/>
                        </a:rPr>
                        <a:t>Có thể được truy cập bởi các Component con</a:t>
                      </a:r>
                      <a:endParaRPr lang="vi-V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vi-VN" sz="1800" u="none" strike="noStrike">
                          <a:effectLst/>
                          <a:latin typeface="Times New Roman" panose="02020603050405020304" pitchFamily="18" charset="0"/>
                          <a:cs typeface="Times New Roman" panose="02020603050405020304" pitchFamily="18" charset="0"/>
                        </a:rPr>
                        <a:t>Không thể được truy cập bởi các Component con</a:t>
                      </a:r>
                      <a:endParaRPr lang="vi-V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268285628"/>
                  </a:ext>
                </a:extLst>
              </a:tr>
              <a:tr h="785085">
                <a:tc>
                  <a:txBody>
                    <a:bodyPr/>
                    <a:lstStyle/>
                    <a:p>
                      <a:pPr algn="ctr" fontAlgn="ctr"/>
                      <a:r>
                        <a:rPr lang="en-US" sz="1800" u="none" strike="noStrike">
                          <a:effectLst/>
                          <a:latin typeface="Times New Roman" panose="02020603050405020304" pitchFamily="18" charset="0"/>
                          <a:cs typeface="Times New Roman" panose="02020603050405020304" pitchFamily="18" charset="0"/>
                        </a:rPr>
                        <a:t>5</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l" fontAlgn="b"/>
                      <a:r>
                        <a:rPr lang="en-US" sz="1800" u="none" strike="noStrike">
                          <a:effectLst/>
                          <a:latin typeface="Times New Roman" panose="02020603050405020304" pitchFamily="18" charset="0"/>
                          <a:cs typeface="Times New Roman" panose="02020603050405020304" pitchFamily="18" charset="0"/>
                        </a:rPr>
                        <a:t>Truyền dữ liệu từ Component này sang Component khác</a:t>
                      </a:r>
                      <a:endParaRPr lang="en-US" sz="18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vi-VN" sz="1800" u="none" strike="noStrike" dirty="0">
                          <a:effectLst/>
                          <a:latin typeface="Times New Roman" panose="02020603050405020304" pitchFamily="18" charset="0"/>
                          <a:cs typeface="Times New Roman" panose="02020603050405020304" pitchFamily="18" charset="0"/>
                        </a:rPr>
                        <a:t>Lưu giữ các thông tin của Component</a:t>
                      </a:r>
                      <a:endParaRPr lang="vi-V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363532149"/>
                  </a:ext>
                </a:extLst>
              </a:tr>
            </a:tbl>
          </a:graphicData>
        </a:graphic>
      </p:graphicFrame>
    </p:spTree>
    <p:extLst>
      <p:ext uri="{BB962C8B-B14F-4D97-AF65-F5344CB8AC3E}">
        <p14:creationId xmlns:p14="http://schemas.microsoft.com/office/powerpoint/2010/main" val="1206746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5. Props, State, Lifecycle</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915400" cy="5214112"/>
          </a:xfrm>
        </p:spPr>
        <p:txBody>
          <a:bodyPr>
            <a:noAutofit/>
          </a:bodyPr>
          <a:lstStyle/>
          <a:p>
            <a:pPr>
              <a:buFont typeface="Wingdings" panose="05000000000000000000" pitchFamily="2" charset="2"/>
              <a:buChar char="§"/>
            </a:pPr>
            <a:r>
              <a:rPr lang="vi-VN" sz="2400" b="1" dirty="0">
                <a:latin typeface="Times New Roman" panose="02020603050405020304" pitchFamily="18" charset="0"/>
                <a:cs typeface="Times New Roman" panose="02020603050405020304" pitchFamily="18" charset="0"/>
              </a:rPr>
              <a:t>Lifecycle methods</a:t>
            </a:r>
            <a:r>
              <a:rPr lang="vi-VN" sz="2400" dirty="0">
                <a:latin typeface="Times New Roman" panose="02020603050405020304" pitchFamily="18" charset="0"/>
                <a:cs typeface="Times New Roman" panose="02020603050405020304" pitchFamily="18" charset="0"/>
              </a:rPr>
              <a:t> là những method được gọi tại một thời điểm nào đó trong vòng đời của một </a:t>
            </a:r>
            <a:r>
              <a:rPr lang="en-US" sz="2400" b="1" dirty="0">
                <a:latin typeface="Times New Roman" panose="02020603050405020304" pitchFamily="18" charset="0"/>
                <a:cs typeface="Times New Roman" panose="02020603050405020304" pitchFamily="18" charset="0"/>
              </a:rPr>
              <a:t>C</a:t>
            </a:r>
            <a:r>
              <a:rPr lang="vi-VN" sz="2400" b="1" dirty="0">
                <a:latin typeface="Times New Roman" panose="02020603050405020304" pitchFamily="18" charset="0"/>
                <a:cs typeface="Times New Roman" panose="02020603050405020304" pitchFamily="18" charset="0"/>
              </a:rPr>
              <a:t>omponent</a:t>
            </a:r>
            <a:r>
              <a:rPr lang="vi-VN" sz="2400" dirty="0">
                <a:latin typeface="Times New Roman" panose="02020603050405020304" pitchFamily="18" charset="0"/>
                <a:cs typeface="Times New Roman" panose="02020603050405020304" pitchFamily="18" charset="0"/>
              </a:rPr>
              <a:t>. Chúng ta có thể viết một </a:t>
            </a:r>
            <a:r>
              <a:rPr lang="vi-VN" sz="2400" b="1" dirty="0">
                <a:latin typeface="Times New Roman" panose="02020603050405020304" pitchFamily="18" charset="0"/>
                <a:cs typeface="Times New Roman" panose="02020603050405020304" pitchFamily="18" charset="0"/>
              </a:rPr>
              <a:t>lifecycle methods</a:t>
            </a:r>
            <a:r>
              <a:rPr lang="vi-VN" sz="2400" dirty="0">
                <a:latin typeface="Times New Roman" panose="02020603050405020304" pitchFamily="18" charset="0"/>
                <a:cs typeface="Times New Roman" panose="02020603050405020304" pitchFamily="18" charset="0"/>
              </a:rPr>
              <a:t> được gọi trước khi </a:t>
            </a:r>
            <a:r>
              <a:rPr lang="en-US" sz="2400" b="1" dirty="0">
                <a:latin typeface="Times New Roman" panose="02020603050405020304" pitchFamily="18" charset="0"/>
                <a:cs typeface="Times New Roman" panose="02020603050405020304" pitchFamily="18" charset="0"/>
              </a:rPr>
              <a:t>C</a:t>
            </a:r>
            <a:r>
              <a:rPr lang="vi-VN" sz="2400" b="1" dirty="0">
                <a:latin typeface="Times New Roman" panose="02020603050405020304" pitchFamily="18" charset="0"/>
                <a:cs typeface="Times New Roman" panose="02020603050405020304" pitchFamily="18" charset="0"/>
              </a:rPr>
              <a:t>omponent </a:t>
            </a:r>
            <a:r>
              <a:rPr lang="vi-VN" sz="2400" dirty="0">
                <a:latin typeface="Times New Roman" panose="02020603050405020304" pitchFamily="18" charset="0"/>
                <a:cs typeface="Times New Roman" panose="02020603050405020304" pitchFamily="18" charset="0"/>
              </a:rPr>
              <a:t>được render trong lần đầu tiên. Hoặc được gọi sau khi </a:t>
            </a:r>
            <a:r>
              <a:rPr lang="en-US" sz="2400" b="1" dirty="0">
                <a:latin typeface="Times New Roman" panose="02020603050405020304" pitchFamily="18" charset="0"/>
                <a:cs typeface="Times New Roman" panose="02020603050405020304" pitchFamily="18" charset="0"/>
              </a:rPr>
              <a:t>C</a:t>
            </a:r>
            <a:r>
              <a:rPr lang="vi-VN" sz="2400" b="1" dirty="0">
                <a:latin typeface="Times New Roman" panose="02020603050405020304" pitchFamily="18" charset="0"/>
                <a:cs typeface="Times New Roman" panose="02020603050405020304" pitchFamily="18" charset="0"/>
              </a:rPr>
              <a:t>omponent </a:t>
            </a:r>
            <a:r>
              <a:rPr lang="vi-VN" sz="2400" dirty="0">
                <a:latin typeface="Times New Roman" panose="02020603050405020304" pitchFamily="18" charset="0"/>
                <a:cs typeface="Times New Roman" panose="02020603050405020304" pitchFamily="18" charset="0"/>
              </a:rPr>
              <a:t>được render trong những lần sau. Chúng ta sẽ lần lượt tìm hiểu từng lifecycle method Có 3 loại lifecycle methods là: Mounting, Updating và Unmounting:</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Mounting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component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“mount”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nó</a:t>
            </a:r>
            <a:r>
              <a:rPr lang="en-US" sz="2400" dirty="0">
                <a:latin typeface="Times New Roman" panose="02020603050405020304" pitchFamily="18" charset="0"/>
                <a:cs typeface="Times New Roman" panose="02020603050405020304" pitchFamily="18" charset="0"/>
              </a:rPr>
              <a:t> render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3 mounting lifecycle methods: </a:t>
            </a:r>
          </a:p>
          <a:p>
            <a:pPr marL="0" indent="0">
              <a:buNone/>
            </a:pP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componentWillMount</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 render</a:t>
            </a:r>
          </a:p>
          <a:p>
            <a:pPr marL="0" indent="0">
              <a:buNone/>
            </a:pP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componentDidMount</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659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5. Props, State, Lifecycle</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915400" cy="5214112"/>
          </a:xfrm>
        </p:spPr>
        <p:txBody>
          <a:bodyPr>
            <a:noAutofit/>
          </a:bodyPr>
          <a:lstStyle/>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Updating</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Sau khi component render lần đầu tiên, các lifecycle methods của Updating sẽ được gọi bắt đầu với lần render thứ hai. Với cơ chế automatic binding của mình thì chắc chắn các component sẽ được render nhiều lần trong ứng dụng. Có 5 method trong lifecycle updating:</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componentWillReceiveProps</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shouldComponentUpdate</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componentWillUpdate</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 render</a:t>
            </a:r>
          </a:p>
          <a:p>
            <a:pPr marL="0" indent="0">
              <a:buNone/>
            </a:pP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componentDidUpdate</a:t>
            </a: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1951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5. Props, State, Lifecycle</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9249092" cy="3791712"/>
          </a:xfrm>
        </p:spPr>
        <p:txBody>
          <a:bodyPr>
            <a:noAutofit/>
          </a:bodyPr>
          <a:lstStyle/>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Unmounting</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Quá trình </a:t>
            </a:r>
            <a:r>
              <a:rPr lang="en-US" sz="2400" dirty="0">
                <a:latin typeface="Times New Roman" panose="02020603050405020304" pitchFamily="18" charset="0"/>
                <a:cs typeface="Times New Roman" panose="02020603050405020304" pitchFamily="18" charset="0"/>
              </a:rPr>
              <a:t>U</a:t>
            </a:r>
            <a:r>
              <a:rPr lang="vi-VN" sz="2400" dirty="0">
                <a:latin typeface="Times New Roman" panose="02020603050405020304" pitchFamily="18" charset="0"/>
                <a:cs typeface="Times New Roman" panose="02020603050405020304" pitchFamily="18" charset="0"/>
              </a:rPr>
              <a:t>nmounting của component xảy ra khi component bị removed từ một DOM. Việc này có thể xảy ra khi một DOM được render mà không có component hoặc nếu user chuyển hướng đến một trang web khác hoặc khi trình duyệt được đóng. Chỉ có duy nhất một method trong quá trình này là:</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 </a:t>
            </a:r>
            <a:r>
              <a:rPr lang="vi-VN" sz="2400" dirty="0">
                <a:latin typeface="Times New Roman" panose="02020603050405020304" pitchFamily="18" charset="0"/>
                <a:cs typeface="Times New Roman" panose="02020603050405020304" pitchFamily="18" charset="0"/>
              </a:rPr>
              <a:t>componentWillUnmount</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hlinkClick r:id="rId2"/>
              </a:rPr>
              <a:t>https://www.tutorialspoint.com/reactjs/reactjs_component_life_cycle.htm</a:t>
            </a: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2799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6. Event, Forms, Router</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800306" cy="784352"/>
          </a:xfrm>
        </p:spPr>
        <p:txBody>
          <a:bodyPr>
            <a:noAutofit/>
          </a:bodyPr>
          <a:lstStyle/>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Event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React</a:t>
            </a:r>
            <a:r>
              <a:rPr lang="en-US" sz="2400" dirty="0">
                <a:latin typeface="Times New Roman" panose="02020603050405020304" pitchFamily="18" charset="0"/>
                <a:cs typeface="Times New Roman" panose="02020603050405020304" pitchFamily="18" charset="0"/>
              </a:rPr>
              <a:t>JS</a:t>
            </a:r>
            <a:r>
              <a:rPr lang="vi-VN" sz="2400" dirty="0">
                <a:latin typeface="Times New Roman" panose="02020603050405020304" pitchFamily="18" charset="0"/>
                <a:cs typeface="Times New Roman" panose="02020603050405020304" pitchFamily="18" charset="0"/>
              </a:rPr>
              <a:t>, khi </a:t>
            </a:r>
            <a:r>
              <a:rPr lang="en-US" sz="2400" b="1" dirty="0">
                <a:latin typeface="Times New Roman" panose="02020603050405020304" pitchFamily="18" charset="0"/>
                <a:cs typeface="Times New Roman" panose="02020603050405020304" pitchFamily="18" charset="0"/>
              </a:rPr>
              <a:t>event</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x</a:t>
            </a:r>
            <a:r>
              <a:rPr lang="en-US" sz="2400" dirty="0">
                <a:latin typeface="Times New Roman" panose="02020603050405020304" pitchFamily="18" charset="0"/>
                <a:cs typeface="Times New Roman" panose="02020603050405020304" pitchFamily="18" charset="0"/>
              </a:rPr>
              <a:t>ả</a:t>
            </a:r>
            <a:r>
              <a:rPr lang="vi-VN" sz="2400" dirty="0">
                <a:latin typeface="Times New Roman" panose="02020603050405020304" pitchFamily="18" charset="0"/>
                <a:cs typeface="Times New Roman" panose="02020603050405020304" pitchFamily="18" charset="0"/>
              </a:rPr>
              <a:t>y ra, sẽ có một phương thức của Component được gọi.</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21506" name="Picture 2" descr="React Events">
            <a:extLst>
              <a:ext uri="{FF2B5EF4-FFF2-40B4-BE49-F238E27FC236}">
                <a16:creationId xmlns:a16="http://schemas.microsoft.com/office/drawing/2014/main" id="{6D3E0ACB-1C0B-47CB-BE87-ED09D1D2B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603500"/>
            <a:ext cx="8752944" cy="317754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7">
            <a:extLst>
              <a:ext uri="{FF2B5EF4-FFF2-40B4-BE49-F238E27FC236}">
                <a16:creationId xmlns:a16="http://schemas.microsoft.com/office/drawing/2014/main" id="{7500A8DE-C74A-466C-9CCC-5372E229CC68}"/>
              </a:ext>
            </a:extLst>
          </p:cNvPr>
          <p:cNvSpPr txBox="1">
            <a:spLocks/>
          </p:cNvSpPr>
          <p:nvPr/>
        </p:nvSpPr>
        <p:spPr>
          <a:xfrm>
            <a:off x="2307273" y="6259354"/>
            <a:ext cx="8915400" cy="643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hlinkClick r:id="rId3"/>
              </a:rPr>
              <a:t>https://www.javatpoint.com/react-events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11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6. Event, Forms, Router</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800306" cy="784352"/>
          </a:xfrm>
        </p:spPr>
        <p:txBody>
          <a:bodyPr>
            <a:noAutofit/>
          </a:bodyPr>
          <a:lstStyle/>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event </a:t>
            </a:r>
            <a:r>
              <a:rPr lang="en-US" sz="2400" dirty="0" err="1">
                <a:latin typeface="Times New Roman" panose="02020603050405020304" pitchFamily="18" charset="0"/>
                <a:cs typeface="Times New Roman" panose="02020603050405020304" pitchFamily="18" charset="0"/>
              </a:rPr>
              <a:t>onClick</a:t>
            </a:r>
            <a:r>
              <a:rPr lang="en-US" sz="2400" dirty="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2C841F7-4F1E-4B17-906C-7FADB856BFD8}"/>
              </a:ext>
            </a:extLst>
          </p:cNvPr>
          <p:cNvPicPr>
            <a:picLocks noChangeAspect="1"/>
          </p:cNvPicPr>
          <p:nvPr/>
        </p:nvPicPr>
        <p:blipFill>
          <a:blip r:embed="rId2"/>
          <a:stretch>
            <a:fillRect/>
          </a:stretch>
        </p:blipFill>
        <p:spPr>
          <a:xfrm>
            <a:off x="4318001" y="1907736"/>
            <a:ext cx="7874000" cy="4936325"/>
          </a:xfrm>
          <a:prstGeom prst="rect">
            <a:avLst/>
          </a:prstGeom>
        </p:spPr>
      </p:pic>
      <p:pic>
        <p:nvPicPr>
          <p:cNvPr id="4" name="Picture 3">
            <a:extLst>
              <a:ext uri="{FF2B5EF4-FFF2-40B4-BE49-F238E27FC236}">
                <a16:creationId xmlns:a16="http://schemas.microsoft.com/office/drawing/2014/main" id="{883D7A9A-7768-4FB1-B66E-EC3441176C10}"/>
              </a:ext>
            </a:extLst>
          </p:cNvPr>
          <p:cNvPicPr>
            <a:picLocks noChangeAspect="1"/>
          </p:cNvPicPr>
          <p:nvPr/>
        </p:nvPicPr>
        <p:blipFill>
          <a:blip r:embed="rId3"/>
          <a:stretch>
            <a:fillRect/>
          </a:stretch>
        </p:blipFill>
        <p:spPr>
          <a:xfrm>
            <a:off x="3525520" y="1983105"/>
            <a:ext cx="8666480" cy="4874895"/>
          </a:xfrm>
          <a:prstGeom prst="rect">
            <a:avLst/>
          </a:prstGeom>
        </p:spPr>
      </p:pic>
    </p:spTree>
    <p:extLst>
      <p:ext uri="{BB962C8B-B14F-4D97-AF65-F5344CB8AC3E}">
        <p14:creationId xmlns:p14="http://schemas.microsoft.com/office/powerpoint/2010/main" val="153599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6. Event, Forms, Router</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800306" cy="784352"/>
          </a:xfrm>
        </p:spPr>
        <p:txBody>
          <a:bodyPr>
            <a:no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Forms: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9" name="Content Placeholder 7">
            <a:extLst>
              <a:ext uri="{FF2B5EF4-FFF2-40B4-BE49-F238E27FC236}">
                <a16:creationId xmlns:a16="http://schemas.microsoft.com/office/drawing/2014/main" id="{6B60F978-63C1-407A-A807-20F2E2E22EE9}"/>
              </a:ext>
            </a:extLst>
          </p:cNvPr>
          <p:cNvSpPr txBox="1">
            <a:spLocks/>
          </p:cNvSpPr>
          <p:nvPr/>
        </p:nvSpPr>
        <p:spPr>
          <a:xfrm>
            <a:off x="4160488" y="3297866"/>
            <a:ext cx="5925375" cy="643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Sau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73D790AD-7AF1-4ABF-B3CB-E36F16A24F5A}"/>
              </a:ext>
            </a:extLst>
          </p:cNvPr>
          <p:cNvPicPr>
            <a:picLocks noChangeAspect="1"/>
          </p:cNvPicPr>
          <p:nvPr/>
        </p:nvPicPr>
        <p:blipFill>
          <a:blip r:embed="rId2"/>
          <a:stretch>
            <a:fillRect/>
          </a:stretch>
        </p:blipFill>
        <p:spPr>
          <a:xfrm>
            <a:off x="7123176" y="2170257"/>
            <a:ext cx="4946904" cy="4611854"/>
          </a:xfrm>
          <a:prstGeom prst="rect">
            <a:avLst/>
          </a:prstGeom>
        </p:spPr>
      </p:pic>
      <p:pic>
        <p:nvPicPr>
          <p:cNvPr id="4" name="Picture 3">
            <a:extLst>
              <a:ext uri="{FF2B5EF4-FFF2-40B4-BE49-F238E27FC236}">
                <a16:creationId xmlns:a16="http://schemas.microsoft.com/office/drawing/2014/main" id="{50FE56D0-76BC-4122-B889-06E5D11FECD7}"/>
              </a:ext>
            </a:extLst>
          </p:cNvPr>
          <p:cNvPicPr>
            <a:picLocks noChangeAspect="1"/>
          </p:cNvPicPr>
          <p:nvPr/>
        </p:nvPicPr>
        <p:blipFill>
          <a:blip r:embed="rId3"/>
          <a:stretch>
            <a:fillRect/>
          </a:stretch>
        </p:blipFill>
        <p:spPr>
          <a:xfrm>
            <a:off x="1954123" y="2041110"/>
            <a:ext cx="9381033" cy="1211685"/>
          </a:xfrm>
          <a:prstGeom prst="rect">
            <a:avLst/>
          </a:prstGeom>
        </p:spPr>
      </p:pic>
      <p:sp>
        <p:nvSpPr>
          <p:cNvPr id="10" name="Content Placeholder 7">
            <a:extLst>
              <a:ext uri="{FF2B5EF4-FFF2-40B4-BE49-F238E27FC236}">
                <a16:creationId xmlns:a16="http://schemas.microsoft.com/office/drawing/2014/main" id="{0E1D60E7-A5E2-4DF0-A756-BD3FB99F170D}"/>
              </a:ext>
            </a:extLst>
          </p:cNvPr>
          <p:cNvSpPr txBox="1">
            <a:spLocks/>
          </p:cNvSpPr>
          <p:nvPr/>
        </p:nvSpPr>
        <p:spPr>
          <a:xfrm>
            <a:off x="4096449" y="1397252"/>
            <a:ext cx="6836371" cy="643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CDBC5B0A-BE04-4264-8B61-B9BE2F67EB36}"/>
              </a:ext>
            </a:extLst>
          </p:cNvPr>
          <p:cNvPicPr>
            <a:picLocks noChangeAspect="1"/>
          </p:cNvPicPr>
          <p:nvPr/>
        </p:nvPicPr>
        <p:blipFill>
          <a:blip r:embed="rId4"/>
          <a:stretch>
            <a:fillRect/>
          </a:stretch>
        </p:blipFill>
        <p:spPr>
          <a:xfrm>
            <a:off x="1954123" y="3791575"/>
            <a:ext cx="9411516" cy="1585097"/>
          </a:xfrm>
          <a:prstGeom prst="rect">
            <a:avLst/>
          </a:prstGeom>
        </p:spPr>
      </p:pic>
      <p:sp>
        <p:nvSpPr>
          <p:cNvPr id="11" name="Content Placeholder 7">
            <a:extLst>
              <a:ext uri="{FF2B5EF4-FFF2-40B4-BE49-F238E27FC236}">
                <a16:creationId xmlns:a16="http://schemas.microsoft.com/office/drawing/2014/main" id="{176905B3-8ABF-4402-BF29-8A166E0DE671}"/>
              </a:ext>
            </a:extLst>
          </p:cNvPr>
          <p:cNvSpPr txBox="1">
            <a:spLocks/>
          </p:cNvSpPr>
          <p:nvPr/>
        </p:nvSpPr>
        <p:spPr>
          <a:xfrm>
            <a:off x="1581849" y="6276901"/>
            <a:ext cx="8915400" cy="643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hlinkClick r:id="rId5"/>
              </a:rPr>
              <a:t>https://www.javatpoint.com/react-forms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410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6. Event, Forms, Router</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800306" cy="3822192"/>
          </a:xfrm>
        </p:spPr>
        <p:txBody>
          <a:bodyPr>
            <a:no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Router: </a:t>
            </a:r>
            <a:r>
              <a:rPr lang="vi-VN" sz="2400" b="1" dirty="0">
                <a:latin typeface="Times New Roman" panose="02020603050405020304" pitchFamily="18" charset="0"/>
                <a:cs typeface="Times New Roman" panose="02020603050405020304" pitchFamily="18" charset="0"/>
              </a:rPr>
              <a:t>React Router</a:t>
            </a:r>
            <a:r>
              <a:rPr lang="vi-VN" sz="2400" dirty="0">
                <a:latin typeface="Times New Roman" panose="02020603050405020304" pitchFamily="18" charset="0"/>
                <a:cs typeface="Times New Roman" panose="02020603050405020304" pitchFamily="18" charset="0"/>
              </a:rPr>
              <a:t> là một thư viện định tuyến (routing) tiêu chuẩn trong </a:t>
            </a:r>
            <a:r>
              <a:rPr lang="vi-VN" sz="2400" b="1" dirty="0">
                <a:latin typeface="Times New Roman" panose="02020603050405020304" pitchFamily="18" charset="0"/>
                <a:cs typeface="Times New Roman" panose="02020603050405020304" pitchFamily="18" charset="0"/>
              </a:rPr>
              <a:t>React</a:t>
            </a:r>
            <a:r>
              <a:rPr lang="vi-VN" sz="2400" dirty="0">
                <a:latin typeface="Times New Roman" panose="02020603050405020304" pitchFamily="18" charset="0"/>
                <a:cs typeface="Times New Roman" panose="02020603050405020304" pitchFamily="18" charset="0"/>
              </a:rPr>
              <a:t>. Nó giữ cho giao diện của ứng dụng đồng bộ với </a:t>
            </a:r>
            <a:r>
              <a:rPr lang="vi-VN" sz="2400" b="1" dirty="0">
                <a:latin typeface="Times New Roman" panose="02020603050405020304" pitchFamily="18" charset="0"/>
                <a:cs typeface="Times New Roman" panose="02020603050405020304" pitchFamily="18" charset="0"/>
              </a:rPr>
              <a:t>URL</a:t>
            </a:r>
            <a:r>
              <a:rPr lang="vi-VN" sz="2400" dirty="0">
                <a:latin typeface="Times New Roman" panose="02020603050405020304" pitchFamily="18" charset="0"/>
                <a:cs typeface="Times New Roman" panose="02020603050405020304" pitchFamily="18" charset="0"/>
              </a:rPr>
              <a:t> trên trình duyệt. </a:t>
            </a:r>
            <a:r>
              <a:rPr lang="vi-VN" sz="2400" b="1" dirty="0">
                <a:latin typeface="Times New Roman" panose="02020603050405020304" pitchFamily="18" charset="0"/>
                <a:cs typeface="Times New Roman" panose="02020603050405020304" pitchFamily="18" charset="0"/>
              </a:rPr>
              <a:t>React Router</a:t>
            </a:r>
            <a:r>
              <a:rPr lang="vi-VN" sz="2400" dirty="0">
                <a:latin typeface="Times New Roman" panose="02020603050405020304" pitchFamily="18" charset="0"/>
                <a:cs typeface="Times New Roman" panose="02020603050405020304" pitchFamily="18" charset="0"/>
              </a:rPr>
              <a:t> cho phép bạn định tuyến </a:t>
            </a:r>
            <a:r>
              <a:rPr lang="en-US" sz="2400" b="1" dirty="0">
                <a:latin typeface="Times New Roman" panose="02020603050405020304" pitchFamily="18" charset="0"/>
                <a:cs typeface="Times New Roman" panose="02020603050405020304" pitchFamily="18" charset="0"/>
              </a:rPr>
              <a:t>”</a:t>
            </a:r>
            <a:r>
              <a:rPr lang="vi-VN" sz="2400" b="1" dirty="0">
                <a:latin typeface="Times New Roman" panose="02020603050405020304" pitchFamily="18" charset="0"/>
                <a:cs typeface="Times New Roman" panose="02020603050405020304" pitchFamily="18" charset="0"/>
              </a:rPr>
              <a:t>luồng dữ liệu</a:t>
            </a:r>
            <a:r>
              <a:rPr lang="en-US" sz="2400" b="1" dirty="0">
                <a:latin typeface="Times New Roman" panose="02020603050405020304" pitchFamily="18" charset="0"/>
                <a:cs typeface="Times New Roman" panose="02020603050405020304" pitchFamily="18" charset="0"/>
              </a:rPr>
              <a:t>”</a:t>
            </a:r>
            <a:r>
              <a:rPr lang="vi-VN" sz="2400" dirty="0">
                <a:latin typeface="Times New Roman" panose="02020603050405020304" pitchFamily="18" charset="0"/>
                <a:cs typeface="Times New Roman" panose="02020603050405020304" pitchFamily="18" charset="0"/>
              </a:rPr>
              <a:t>(data flow) trong ứng dụng</a:t>
            </a:r>
            <a:r>
              <a:rPr lang="en-US" sz="2400" dirty="0">
                <a:latin typeface="Times New Roman" panose="02020603050405020304" pitchFamily="18" charset="0"/>
                <a:cs typeface="Times New Roman" panose="02020603050405020304" pitchFamily="18" charset="0"/>
              </a:rPr>
              <a:t> web </a:t>
            </a:r>
            <a:r>
              <a:rPr lang="vi-VN" sz="2400" dirty="0">
                <a:latin typeface="Times New Roman" panose="02020603050405020304" pitchFamily="18" charset="0"/>
                <a:cs typeface="Times New Roman" panose="02020603050405020304" pitchFamily="18" charset="0"/>
              </a:rPr>
              <a:t>một cách rõ ràng</a:t>
            </a:r>
            <a:r>
              <a:rPr lang="en-US" sz="2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package: </a:t>
            </a:r>
            <a:r>
              <a:rPr lang="en-US" sz="2400" b="1" dirty="0" err="1">
                <a:latin typeface="Times New Roman" panose="02020603050405020304" pitchFamily="18" charset="0"/>
                <a:cs typeface="Times New Roman" panose="02020603050405020304" pitchFamily="18" charset="0"/>
              </a:rPr>
              <a:t>npm</a:t>
            </a:r>
            <a:r>
              <a:rPr lang="en-US" sz="2400" b="1" dirty="0">
                <a:latin typeface="Times New Roman" panose="02020603050405020304" pitchFamily="18" charset="0"/>
                <a:cs typeface="Times New Roman" panose="02020603050405020304" pitchFamily="18" charset="0"/>
              </a:rPr>
              <a:t> install react-router</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9" name="Content Placeholder 7">
            <a:extLst>
              <a:ext uri="{FF2B5EF4-FFF2-40B4-BE49-F238E27FC236}">
                <a16:creationId xmlns:a16="http://schemas.microsoft.com/office/drawing/2014/main" id="{6B60F978-63C1-407A-A807-20F2E2E22EE9}"/>
              </a:ext>
            </a:extLst>
          </p:cNvPr>
          <p:cNvSpPr txBox="1">
            <a:spLocks/>
          </p:cNvSpPr>
          <p:nvPr/>
        </p:nvSpPr>
        <p:spPr>
          <a:xfrm>
            <a:off x="2307273" y="6259354"/>
            <a:ext cx="8915400" cy="643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hlinkClick r:id="rId2"/>
              </a:rPr>
              <a:t>https://www.javatpoint.com/react-router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542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6.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Một</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số</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UI Library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trong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a:t>
            </a: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22367" y="1481328"/>
            <a:ext cx="8800306" cy="3822192"/>
          </a:xfrm>
        </p:spPr>
        <p:txBody>
          <a:bodyPr>
            <a:no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Material-UI: </a:t>
            </a:r>
            <a:r>
              <a:rPr lang="en-US" sz="2400" dirty="0">
                <a:latin typeface="Times New Roman" panose="02020603050405020304" pitchFamily="18" charset="0"/>
                <a:cs typeface="Times New Roman" panose="02020603050405020304" pitchFamily="18" charset="0"/>
                <a:hlinkClick r:id="rId2"/>
              </a:rPr>
              <a:t>https://material-ui.com/</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Ant Design: </a:t>
            </a:r>
            <a:r>
              <a:rPr lang="en-US" sz="2400" dirty="0">
                <a:latin typeface="Times New Roman" panose="02020603050405020304" pitchFamily="18" charset="0"/>
                <a:cs typeface="Times New Roman" panose="02020603050405020304" pitchFamily="18" charset="0"/>
                <a:hlinkClick r:id="rId3"/>
              </a:rPr>
              <a:t>https://ant.design/</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PrimeReact</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4"/>
              </a:rPr>
              <a:t>https://www.primefaces.org/primereact/#/</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56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592925" y="624110"/>
            <a:ext cx="8911687" cy="857218"/>
          </a:xfrm>
        </p:spPr>
        <p:txBody>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1.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về</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589212" y="1481328"/>
            <a:ext cx="8915400" cy="5376672"/>
          </a:xfrm>
        </p:spPr>
        <p:txBody>
          <a:bodyPr>
            <a:normAutofit/>
          </a:bodyPr>
          <a:lstStyle/>
          <a:p>
            <a:pPr>
              <a:buFont typeface="Arial" panose="020B0604020202020204" pitchFamily="34" charset="0"/>
              <a:buChar char="•"/>
            </a:pPr>
            <a:r>
              <a:rPr lang="vi-VN" sz="2400" b="1" dirty="0">
                <a:latin typeface="Times New Roman" panose="02020603050405020304" pitchFamily="18" charset="0"/>
                <a:cs typeface="Times New Roman" panose="02020603050405020304" pitchFamily="18" charset="0"/>
              </a:rPr>
              <a:t>React</a:t>
            </a:r>
            <a:r>
              <a:rPr lang="en-US" sz="2400" b="1" dirty="0">
                <a:latin typeface="Times New Roman" panose="02020603050405020304" pitchFamily="18" charset="0"/>
                <a:cs typeface="Times New Roman" panose="02020603050405020304" pitchFamily="18" charset="0"/>
              </a:rPr>
              <a:t>JS </a:t>
            </a:r>
            <a:r>
              <a:rPr lang="vi-VN" sz="2400" dirty="0">
                <a:latin typeface="Times New Roman" panose="02020603050405020304" pitchFamily="18" charset="0"/>
                <a:cs typeface="Times New Roman" panose="02020603050405020304" pitchFamily="18" charset="0"/>
              </a:rPr>
              <a:t>là một thư viện </a:t>
            </a:r>
            <a:r>
              <a:rPr lang="vi-VN" sz="2400" b="1" dirty="0">
                <a:latin typeface="Times New Roman" panose="02020603050405020304" pitchFamily="18" charset="0"/>
                <a:cs typeface="Times New Roman" panose="02020603050405020304" pitchFamily="18" charset="0"/>
              </a:rPr>
              <a:t>Javascript</a:t>
            </a:r>
            <a:r>
              <a:rPr lang="vi-VN" sz="2400" dirty="0">
                <a:latin typeface="Times New Roman" panose="02020603050405020304" pitchFamily="18" charset="0"/>
                <a:cs typeface="Times New Roman" panose="02020603050405020304" pitchFamily="18" charset="0"/>
              </a:rPr>
              <a:t> mã nguồn mở để xây dựng các thành phần giao diện có thể tái sử dụng. Nó được tạo ra bởi </a:t>
            </a:r>
            <a:r>
              <a:rPr lang="vi-VN" sz="2400" b="1" dirty="0">
                <a:latin typeface="Times New Roman" panose="02020603050405020304" pitchFamily="18" charset="0"/>
                <a:cs typeface="Times New Roman" panose="02020603050405020304" pitchFamily="18" charset="0"/>
              </a:rPr>
              <a:t>Jordan Walke</a:t>
            </a:r>
            <a:r>
              <a:rPr lang="vi-VN" sz="2400" dirty="0">
                <a:latin typeface="Times New Roman" panose="02020603050405020304" pitchFamily="18" charset="0"/>
                <a:cs typeface="Times New Roman" panose="02020603050405020304" pitchFamily="18" charset="0"/>
              </a:rPr>
              <a:t>, một kỹ sư phần mềm tại </a:t>
            </a:r>
            <a:r>
              <a:rPr lang="vi-VN" sz="2400" b="1" dirty="0">
                <a:latin typeface="Times New Roman" panose="02020603050405020304" pitchFamily="18" charset="0"/>
                <a:cs typeface="Times New Roman" panose="02020603050405020304" pitchFamily="18" charset="0"/>
              </a:rPr>
              <a:t>Facebook</a:t>
            </a:r>
            <a:r>
              <a:rPr lang="vi-VN" sz="2400"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React</a:t>
            </a:r>
            <a:r>
              <a:rPr lang="vi-VN" sz="2400" dirty="0">
                <a:latin typeface="Times New Roman" panose="02020603050405020304" pitchFamily="18" charset="0"/>
                <a:cs typeface="Times New Roman" panose="02020603050405020304" pitchFamily="18" charset="0"/>
              </a:rPr>
              <a:t> lần đầu tiên được triển khai cho ứng dụng </a:t>
            </a:r>
            <a:r>
              <a:rPr lang="vi-VN" sz="2400" b="1" dirty="0">
                <a:latin typeface="Times New Roman" panose="02020603050405020304" pitchFamily="18" charset="0"/>
                <a:cs typeface="Times New Roman" panose="02020603050405020304" pitchFamily="18" charset="0"/>
              </a:rPr>
              <a:t>Newsfeed</a:t>
            </a:r>
            <a:r>
              <a:rPr lang="vi-VN" sz="2400" dirty="0">
                <a:latin typeface="Times New Roman" panose="02020603050405020304" pitchFamily="18" charset="0"/>
                <a:cs typeface="Times New Roman" panose="02020603050405020304" pitchFamily="18" charset="0"/>
              </a:rPr>
              <a:t> của </a:t>
            </a:r>
            <a:r>
              <a:rPr lang="vi-VN" sz="2400" b="1" dirty="0">
                <a:latin typeface="Times New Roman" panose="02020603050405020304" pitchFamily="18" charset="0"/>
                <a:cs typeface="Times New Roman" panose="02020603050405020304" pitchFamily="18" charset="0"/>
              </a:rPr>
              <a:t>Facebook</a:t>
            </a:r>
            <a:r>
              <a:rPr lang="vi-VN" sz="2400" dirty="0">
                <a:latin typeface="Times New Roman" panose="02020603050405020304" pitchFamily="18" charset="0"/>
                <a:cs typeface="Times New Roman" panose="02020603050405020304" pitchFamily="18" charset="0"/>
              </a:rPr>
              <a:t> năm 2011, sau đó được triển khai cho </a:t>
            </a:r>
            <a:r>
              <a:rPr lang="vi-VN" sz="2400" b="1" dirty="0">
                <a:latin typeface="Times New Roman" panose="02020603050405020304" pitchFamily="18" charset="0"/>
                <a:cs typeface="Times New Roman" panose="02020603050405020304" pitchFamily="18" charset="0"/>
              </a:rPr>
              <a:t>Instagram.com</a:t>
            </a:r>
            <a:r>
              <a:rPr lang="vi-VN" sz="2400" dirty="0">
                <a:latin typeface="Times New Roman" panose="02020603050405020304" pitchFamily="18" charset="0"/>
                <a:cs typeface="Times New Roman" panose="02020603050405020304" pitchFamily="18" charset="0"/>
              </a:rPr>
              <a:t> năm 2012. Nó được mở mã nguồn (open-sourced) tại </a:t>
            </a:r>
            <a:r>
              <a:rPr lang="vi-VN" sz="2400" b="1" dirty="0">
                <a:latin typeface="Times New Roman" panose="02020603050405020304" pitchFamily="18" charset="0"/>
                <a:cs typeface="Times New Roman" panose="02020603050405020304" pitchFamily="18" charset="0"/>
              </a:rPr>
              <a:t>JSConf US</a:t>
            </a:r>
            <a:r>
              <a:rPr lang="vi-VN" sz="2400" dirty="0">
                <a:latin typeface="Times New Roman" panose="02020603050405020304" pitchFamily="18" charset="0"/>
                <a:cs typeface="Times New Roman" panose="02020603050405020304" pitchFamily="18" charset="0"/>
              </a:rPr>
              <a:t> tháng 5 năm 2013.</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2050" name="Picture 2" descr="https://o7planning.org/vi/12115/cache/images/i/27039128.png">
            <a:extLst>
              <a:ext uri="{FF2B5EF4-FFF2-40B4-BE49-F238E27FC236}">
                <a16:creationId xmlns:a16="http://schemas.microsoft.com/office/drawing/2014/main" id="{18F11B7D-B547-445C-9632-8E4E72053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197" y="4636710"/>
            <a:ext cx="3571875"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1C8630-124B-499D-85F6-B84B8D81F349}"/>
              </a:ext>
            </a:extLst>
          </p:cNvPr>
          <p:cNvSpPr txBox="1"/>
          <p:nvPr/>
        </p:nvSpPr>
        <p:spPr>
          <a:xfrm>
            <a:off x="2954020" y="3883480"/>
            <a:ext cx="664876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hlinkClick r:id="rId3"/>
              </a:rPr>
              <a:t>https://en.wikipedia.org/wiki/React_(web_framework)</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28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480689"/>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7.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c</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ơ</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sở</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dữ</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liệu</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8" name="Content Placeholder 3">
            <a:extLst>
              <a:ext uri="{FF2B5EF4-FFF2-40B4-BE49-F238E27FC236}">
                <a16:creationId xmlns:a16="http://schemas.microsoft.com/office/drawing/2014/main" id="{23E9752A-BEDC-4D79-8AE6-48F781C45A09}"/>
              </a:ext>
            </a:extLst>
          </p:cNvPr>
          <p:cNvSpPr txBox="1">
            <a:spLocks/>
          </p:cNvSpPr>
          <p:nvPr/>
        </p:nvSpPr>
        <p:spPr>
          <a:xfrm>
            <a:off x="2255521" y="1204954"/>
            <a:ext cx="8915400" cy="4998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viện</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DC5FE4FE-59F9-4F48-8F2A-6FC96A17A2F2}"/>
              </a:ext>
            </a:extLst>
          </p:cNvPr>
          <p:cNvSpPr>
            <a:spLocks noGrp="1"/>
          </p:cNvSpPr>
          <p:nvPr>
            <p:ph idx="1"/>
          </p:nvPr>
        </p:nvSpPr>
        <p:spPr>
          <a:xfrm>
            <a:off x="2255521" y="1888677"/>
            <a:ext cx="8915400" cy="3777622"/>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Website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khám</a:t>
            </a:r>
            <a:r>
              <a:rPr lang="en-US" sz="2400" dirty="0">
                <a:latin typeface="Times New Roman" panose="02020603050405020304" pitchFamily="18" charset="0"/>
                <a:cs typeface="Times New Roman" panose="02020603050405020304" pitchFamily="18" charset="0"/>
              </a:rPr>
              <a:t> online, </a:t>
            </a:r>
            <a:r>
              <a:rPr lang="en-US" sz="2400" dirty="0" err="1">
                <a:latin typeface="Times New Roman" panose="02020603050405020304" pitchFamily="18" charset="0"/>
                <a:cs typeface="Times New Roman" panose="02020603050405020304" pitchFamily="18" charset="0"/>
              </a:rPr>
              <a:t>bác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hẹn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ng</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viện</a:t>
            </a:r>
            <a:r>
              <a:rPr lang="en-US" sz="24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tế</a:t>
            </a:r>
            <a:r>
              <a:rPr lang="en-US" sz="24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c</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MySQL</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492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480689"/>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7.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c</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ơ</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sở</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dữ</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liệu</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644D39A-3821-47A0-BB8F-74320CFF099A}"/>
              </a:ext>
            </a:extLst>
          </p:cNvPr>
          <p:cNvSpPr>
            <a:spLocks noGrp="1"/>
          </p:cNvSpPr>
          <p:nvPr>
            <p:ph idx="1"/>
          </p:nvPr>
        </p:nvSpPr>
        <p:spPr>
          <a:xfrm>
            <a:off x="456407" y="2981960"/>
            <a:ext cx="3283489" cy="499872"/>
          </a:xfrm>
        </p:spPr>
        <p:txBody>
          <a:bodyPr>
            <a:normAutofit fontScale="47500" lnSpcReduction="20000"/>
          </a:bodyPr>
          <a:lstStyle/>
          <a:p>
            <a:r>
              <a:rPr lang="en-US" sz="2400" dirty="0">
                <a:latin typeface="Times New Roman" panose="02020603050405020304" pitchFamily="18" charset="0"/>
                <a:cs typeface="Times New Roman" panose="02020603050405020304" pitchFamily="18" charset="0"/>
              </a:rPr>
              <a:t>C</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l</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u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file: </a:t>
            </a:r>
          </a:p>
          <a:p>
            <a:pPr marL="0" indent="0">
              <a:buNone/>
            </a:pPr>
            <a:r>
              <a:rPr lang="en-US" sz="2400" dirty="0">
                <a:solidFill>
                  <a:srgbClr val="FF0000"/>
                </a:solidFill>
                <a:latin typeface="Times New Roman" panose="02020603050405020304" pitchFamily="18" charset="0"/>
                <a:cs typeface="Times New Roman" panose="02020603050405020304" pitchFamily="18" charset="0"/>
              </a:rPr>
              <a:t>HTDATLICHKHAMBENHBV\DB\</a:t>
            </a:r>
            <a:r>
              <a:rPr lang="en-US" sz="2400" dirty="0" err="1">
                <a:solidFill>
                  <a:srgbClr val="FF0000"/>
                </a:solidFill>
                <a:latin typeface="Times New Roman" panose="02020603050405020304" pitchFamily="18" charset="0"/>
                <a:cs typeface="Times New Roman" panose="02020603050405020304" pitchFamily="18" charset="0"/>
              </a:rPr>
              <a:t>DATLICHPK.sql</a:t>
            </a:r>
            <a:endParaRPr lang="en-US" sz="2400"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FFE407-8886-4165-820A-5358840B88D7}"/>
              </a:ext>
            </a:extLst>
          </p:cNvPr>
          <p:cNvPicPr>
            <a:picLocks noChangeAspect="1"/>
          </p:cNvPicPr>
          <p:nvPr/>
        </p:nvPicPr>
        <p:blipFill>
          <a:blip r:embed="rId2"/>
          <a:stretch>
            <a:fillRect/>
          </a:stretch>
        </p:blipFill>
        <p:spPr>
          <a:xfrm>
            <a:off x="3739896" y="1928323"/>
            <a:ext cx="7694866" cy="4901101"/>
          </a:xfrm>
          <a:prstGeom prst="rect">
            <a:avLst/>
          </a:prstGeom>
        </p:spPr>
      </p:pic>
      <p:sp>
        <p:nvSpPr>
          <p:cNvPr id="8" name="Content Placeholder 3">
            <a:extLst>
              <a:ext uri="{FF2B5EF4-FFF2-40B4-BE49-F238E27FC236}">
                <a16:creationId xmlns:a16="http://schemas.microsoft.com/office/drawing/2014/main" id="{23E9752A-BEDC-4D79-8AE6-48F781C45A09}"/>
              </a:ext>
            </a:extLst>
          </p:cNvPr>
          <p:cNvSpPr txBox="1">
            <a:spLocks/>
          </p:cNvSpPr>
          <p:nvPr/>
        </p:nvSpPr>
        <p:spPr>
          <a:xfrm>
            <a:off x="2255521" y="1204954"/>
            <a:ext cx="8915400" cy="4998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c</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8980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191513" y="245872"/>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8.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trong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42079" y="939514"/>
            <a:ext cx="6108985" cy="5725815"/>
          </a:xfrm>
        </p:spPr>
        <p:txBody>
          <a:bodyPr>
            <a:noAutofit/>
          </a:bodyPr>
          <a:lstStyle/>
          <a:p>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node_modules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viện</a:t>
            </a:r>
            <a:r>
              <a:rPr lang="en-US" sz="2400" dirty="0">
                <a:latin typeface="Times New Roman" panose="02020603050405020304" pitchFamily="18" charset="0"/>
                <a:cs typeface="Times New Roman" panose="02020603050405020304" pitchFamily="18" charset="0"/>
              </a:rPr>
              <a:t> ReactJS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project</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public: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file index.html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chạy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chạy</a:t>
            </a:r>
            <a:r>
              <a:rPr lang="en-US" sz="2400" dirty="0">
                <a:latin typeface="Times New Roman" panose="02020603050405020304" pitchFamily="18" charset="0"/>
                <a:cs typeface="Times New Roman" panose="02020603050405020304" pitchFamily="18" charset="0"/>
              </a:rPr>
              <a:t> project</a:t>
            </a:r>
          </a:p>
          <a:p>
            <a:pPr>
              <a:buFont typeface="Wingdings" panose="05000000000000000000" pitchFamily="2" charset="2"/>
              <a:buChar char="§"/>
            </a:pPr>
            <a:r>
              <a:rPr lang="en-US" sz="2400" dirty="0" err="1">
                <a:latin typeface="Times New Roman" panose="02020603050405020304" pitchFamily="18" charset="0"/>
                <a:cs typeface="Times New Roman" panose="02020603050405020304" pitchFamily="18" charset="0"/>
              </a:rPr>
              <a:t>src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file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Components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lớn</a:t>
            </a:r>
            <a:r>
              <a:rPr lang="en-US" sz="2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apis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file </a:t>
            </a:r>
            <a:r>
              <a:rPr lang="en-US" sz="2400" dirty="0" err="1">
                <a:latin typeface="Times New Roman" panose="02020603050405020304" pitchFamily="18" charset="0"/>
                <a:cs typeface="Times New Roman" panose="02020603050405020304" pitchFamily="18" charset="0"/>
              </a:rPr>
              <a:t>js</a:t>
            </a:r>
            <a:r>
              <a:rPr lang="en-US" sz="2400" dirty="0">
                <a:latin typeface="Times New Roman" panose="02020603050405020304" pitchFamily="18" charset="0"/>
                <a:cs typeface="Times New Roman" panose="02020603050405020304" pitchFamily="18" charset="0"/>
              </a:rPr>
              <a:t> l</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u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URL API</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components: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components con</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constraints: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models: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components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resource, utility, …</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E0E07A7-B378-4166-BAF2-83D3B09A7632}"/>
              </a:ext>
            </a:extLst>
          </p:cNvPr>
          <p:cNvPicPr>
            <a:picLocks noChangeAspect="1"/>
          </p:cNvPicPr>
          <p:nvPr/>
        </p:nvPicPr>
        <p:blipFill>
          <a:blip r:embed="rId2"/>
          <a:stretch>
            <a:fillRect/>
          </a:stretch>
        </p:blipFill>
        <p:spPr>
          <a:xfrm>
            <a:off x="8801630" y="1052719"/>
            <a:ext cx="3390370" cy="5776186"/>
          </a:xfrm>
          <a:prstGeom prst="rect">
            <a:avLst/>
          </a:prstGeom>
        </p:spPr>
      </p:pic>
    </p:spTree>
    <p:extLst>
      <p:ext uri="{BB962C8B-B14F-4D97-AF65-F5344CB8AC3E}">
        <p14:creationId xmlns:p14="http://schemas.microsoft.com/office/powerpoint/2010/main" val="1356571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191513" y="200152"/>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8.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trong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42079" y="939515"/>
            <a:ext cx="8905625" cy="1072166"/>
          </a:xfrm>
        </p:spPr>
        <p:txBody>
          <a:bodyPr>
            <a:noAutofit/>
          </a:bodyPr>
          <a:lstStyle/>
          <a:p>
            <a:r>
              <a:rPr lang="en-US" sz="2400" dirty="0" err="1">
                <a:latin typeface="Times New Roman" panose="02020603050405020304" pitchFamily="18" charset="0"/>
                <a:cs typeface="Times New Roman" panose="02020603050405020304" pitchFamily="18" charset="0"/>
              </a:rPr>
              <a:t>Chạy</a:t>
            </a:r>
            <a:r>
              <a:rPr lang="en-US" sz="2400" dirty="0">
                <a:latin typeface="Times New Roman" panose="02020603050405020304" pitchFamily="18" charset="0"/>
                <a:cs typeface="Times New Roman" panose="02020603050405020304" pitchFamily="18" charset="0"/>
              </a:rPr>
              <a:t> project: </a:t>
            </a:r>
            <a:r>
              <a:rPr lang="en-US" sz="2400" dirty="0" err="1">
                <a:latin typeface="Times New Roman" panose="02020603050405020304" pitchFamily="18" charset="0"/>
                <a:cs typeface="Times New Roman" panose="02020603050405020304" pitchFamily="18" charset="0"/>
              </a:rPr>
              <a:t>npm</a:t>
            </a:r>
            <a:r>
              <a:rPr lang="en-US" sz="2400" dirty="0">
                <a:latin typeface="Times New Roman" panose="02020603050405020304" pitchFamily="18" charset="0"/>
                <a:cs typeface="Times New Roman" panose="02020603050405020304" pitchFamily="18" charset="0"/>
              </a:rPr>
              <a:t> install &amp; </a:t>
            </a:r>
            <a:r>
              <a:rPr lang="en-US" sz="2400" dirty="0" err="1">
                <a:latin typeface="Times New Roman" panose="02020603050405020304" pitchFamily="18" charset="0"/>
                <a:cs typeface="Times New Roman" panose="02020603050405020304" pitchFamily="18" charset="0"/>
              </a:rPr>
              <a:t>npm</a:t>
            </a:r>
            <a:r>
              <a:rPr lang="en-US" sz="2400" dirty="0">
                <a:latin typeface="Times New Roman" panose="02020603050405020304" pitchFamily="18" charset="0"/>
                <a:cs typeface="Times New Roman" panose="02020603050405020304" pitchFamily="18" charset="0"/>
              </a:rPr>
              <a:t> start</a:t>
            </a:r>
          </a:p>
          <a:p>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6BFC05D-6CC3-4F89-8E2F-EF98D42F4AAD}"/>
              </a:ext>
            </a:extLst>
          </p:cNvPr>
          <p:cNvPicPr>
            <a:picLocks noChangeAspect="1"/>
          </p:cNvPicPr>
          <p:nvPr/>
        </p:nvPicPr>
        <p:blipFill>
          <a:blip r:embed="rId2"/>
          <a:stretch>
            <a:fillRect/>
          </a:stretch>
        </p:blipFill>
        <p:spPr>
          <a:xfrm>
            <a:off x="3666744" y="2062542"/>
            <a:ext cx="8525256" cy="4795457"/>
          </a:xfrm>
          <a:prstGeom prst="rect">
            <a:avLst/>
          </a:prstGeom>
        </p:spPr>
      </p:pic>
    </p:spTree>
    <p:extLst>
      <p:ext uri="{BB962C8B-B14F-4D97-AF65-F5344CB8AC3E}">
        <p14:creationId xmlns:p14="http://schemas.microsoft.com/office/powerpoint/2010/main" val="112808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191513" y="200152"/>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8.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trong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42079" y="939515"/>
            <a:ext cx="8905625" cy="1072166"/>
          </a:xfrm>
        </p:spPr>
        <p:txBody>
          <a:bodyPr>
            <a:noAutofit/>
          </a:bodyPr>
          <a:lstStyle/>
          <a:p>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r>
              <a:rPr lang="en-US" sz="2400" dirty="0">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072FD05-7159-4771-B3E6-63361D68F37F}"/>
              </a:ext>
            </a:extLst>
          </p:cNvPr>
          <p:cNvPicPr>
            <a:picLocks noChangeAspect="1"/>
          </p:cNvPicPr>
          <p:nvPr/>
        </p:nvPicPr>
        <p:blipFill>
          <a:blip r:embed="rId2"/>
          <a:stretch>
            <a:fillRect/>
          </a:stretch>
        </p:blipFill>
        <p:spPr>
          <a:xfrm>
            <a:off x="2942908" y="1655386"/>
            <a:ext cx="9249092" cy="5202614"/>
          </a:xfrm>
          <a:prstGeom prst="rect">
            <a:avLst/>
          </a:prstGeom>
        </p:spPr>
      </p:pic>
    </p:spTree>
    <p:extLst>
      <p:ext uri="{BB962C8B-B14F-4D97-AF65-F5344CB8AC3E}">
        <p14:creationId xmlns:p14="http://schemas.microsoft.com/office/powerpoint/2010/main" val="533356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191513" y="200152"/>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8.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trong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42079" y="939515"/>
            <a:ext cx="8905625" cy="1072166"/>
          </a:xfrm>
        </p:spPr>
        <p:txBody>
          <a:bodyPr>
            <a:noAutofit/>
          </a:bodyPr>
          <a:lstStyle/>
          <a:p>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ký</a:t>
            </a:r>
            <a:r>
              <a:rPr lang="en-US" sz="2400" dirty="0">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1671962-D2FA-488F-A80D-BF7AB2BF1AC5}"/>
              </a:ext>
            </a:extLst>
          </p:cNvPr>
          <p:cNvPicPr>
            <a:picLocks noChangeAspect="1"/>
          </p:cNvPicPr>
          <p:nvPr/>
        </p:nvPicPr>
        <p:blipFill>
          <a:blip r:embed="rId2"/>
          <a:stretch>
            <a:fillRect/>
          </a:stretch>
        </p:blipFill>
        <p:spPr>
          <a:xfrm>
            <a:off x="3286374" y="1848586"/>
            <a:ext cx="8905625" cy="5009414"/>
          </a:xfrm>
          <a:prstGeom prst="rect">
            <a:avLst/>
          </a:prstGeom>
        </p:spPr>
      </p:pic>
    </p:spTree>
    <p:extLst>
      <p:ext uri="{BB962C8B-B14F-4D97-AF65-F5344CB8AC3E}">
        <p14:creationId xmlns:p14="http://schemas.microsoft.com/office/powerpoint/2010/main" val="3843045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191513" y="200152"/>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8.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trong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42079" y="939515"/>
            <a:ext cx="8905625" cy="1072166"/>
          </a:xfrm>
        </p:spPr>
        <p:txBody>
          <a:bodyPr>
            <a:noAutofit/>
          </a:bodyPr>
          <a:lstStyle/>
          <a:p>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r>
              <a:rPr lang="en-US" sz="2400" dirty="0">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9467654-81BE-4D9E-AD66-906362B3F7D7}"/>
              </a:ext>
            </a:extLst>
          </p:cNvPr>
          <p:cNvPicPr>
            <a:picLocks noChangeAspect="1"/>
          </p:cNvPicPr>
          <p:nvPr/>
        </p:nvPicPr>
        <p:blipFill>
          <a:blip r:embed="rId2"/>
          <a:stretch>
            <a:fillRect/>
          </a:stretch>
        </p:blipFill>
        <p:spPr>
          <a:xfrm>
            <a:off x="3511296" y="1993392"/>
            <a:ext cx="8680704" cy="4882896"/>
          </a:xfrm>
          <a:prstGeom prst="rect">
            <a:avLst/>
          </a:prstGeom>
        </p:spPr>
      </p:pic>
    </p:spTree>
    <p:extLst>
      <p:ext uri="{BB962C8B-B14F-4D97-AF65-F5344CB8AC3E}">
        <p14:creationId xmlns:p14="http://schemas.microsoft.com/office/powerpoint/2010/main" val="340702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191513" y="200152"/>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8.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trong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42079" y="939515"/>
            <a:ext cx="8905625" cy="1072166"/>
          </a:xfrm>
        </p:spPr>
        <p:txBody>
          <a:bodyPr>
            <a:noAutofit/>
          </a:bodyPr>
          <a:lstStyle/>
          <a:p>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chuyên</a:t>
            </a:r>
            <a:r>
              <a:rPr lang="en-US" sz="2400" dirty="0">
                <a:latin typeface="Times New Roman" panose="02020603050405020304" pitchFamily="18" charset="0"/>
                <a:cs typeface="Times New Roman" panose="02020603050405020304" pitchFamily="18" charset="0"/>
              </a:rPr>
              <a:t> khoa </a:t>
            </a:r>
            <a:r>
              <a:rPr lang="en-US" sz="2400" dirty="0" err="1">
                <a:latin typeface="Times New Roman" panose="02020603050405020304" pitchFamily="18" charset="0"/>
                <a:cs typeface="Times New Roman" panose="02020603050405020304" pitchFamily="18" charset="0"/>
              </a:rPr>
              <a:t>khám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20C9560-D089-4B4D-B199-0BB6CAE9B386}"/>
              </a:ext>
            </a:extLst>
          </p:cNvPr>
          <p:cNvPicPr>
            <a:picLocks noChangeAspect="1"/>
          </p:cNvPicPr>
          <p:nvPr/>
        </p:nvPicPr>
        <p:blipFill>
          <a:blip r:embed="rId2"/>
          <a:stretch>
            <a:fillRect/>
          </a:stretch>
        </p:blipFill>
        <p:spPr>
          <a:xfrm>
            <a:off x="2942908" y="1655386"/>
            <a:ext cx="9249092" cy="5202614"/>
          </a:xfrm>
          <a:prstGeom prst="rect">
            <a:avLst/>
          </a:prstGeom>
        </p:spPr>
      </p:pic>
    </p:spTree>
    <p:extLst>
      <p:ext uri="{BB962C8B-B14F-4D97-AF65-F5344CB8AC3E}">
        <p14:creationId xmlns:p14="http://schemas.microsoft.com/office/powerpoint/2010/main" val="50510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191513" y="200152"/>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8.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trong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42079" y="939515"/>
            <a:ext cx="8905625" cy="1072166"/>
          </a:xfrm>
        </p:spPr>
        <p:txBody>
          <a:bodyPr>
            <a:noAutofit/>
          </a:bodyPr>
          <a:lstStyle/>
          <a:p>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6347F9A-8B62-424C-9A5E-E17FD19C2DC6}"/>
              </a:ext>
            </a:extLst>
          </p:cNvPr>
          <p:cNvPicPr>
            <a:picLocks noChangeAspect="1"/>
          </p:cNvPicPr>
          <p:nvPr/>
        </p:nvPicPr>
        <p:blipFill>
          <a:blip r:embed="rId2"/>
          <a:stretch>
            <a:fillRect/>
          </a:stretch>
        </p:blipFill>
        <p:spPr>
          <a:xfrm>
            <a:off x="3136392" y="1764220"/>
            <a:ext cx="9055608" cy="5093780"/>
          </a:xfrm>
          <a:prstGeom prst="rect">
            <a:avLst/>
          </a:prstGeom>
        </p:spPr>
      </p:pic>
    </p:spTree>
    <p:extLst>
      <p:ext uri="{BB962C8B-B14F-4D97-AF65-F5344CB8AC3E}">
        <p14:creationId xmlns:p14="http://schemas.microsoft.com/office/powerpoint/2010/main" val="1492240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191513" y="200152"/>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8.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trong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42079" y="939515"/>
            <a:ext cx="8905625" cy="1072166"/>
          </a:xfrm>
        </p:spPr>
        <p:txBody>
          <a:bodyPr>
            <a:noAutofit/>
          </a:bodyPr>
          <a:lstStyle/>
          <a:p>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460C385-41B3-4DC9-B666-5A698DE0BC25}"/>
              </a:ext>
            </a:extLst>
          </p:cNvPr>
          <p:cNvPicPr>
            <a:picLocks noChangeAspect="1"/>
          </p:cNvPicPr>
          <p:nvPr/>
        </p:nvPicPr>
        <p:blipFill>
          <a:blip r:embed="rId2"/>
          <a:stretch>
            <a:fillRect/>
          </a:stretch>
        </p:blipFill>
        <p:spPr>
          <a:xfrm>
            <a:off x="2942908" y="1655386"/>
            <a:ext cx="9249092" cy="5202614"/>
          </a:xfrm>
          <a:prstGeom prst="rect">
            <a:avLst/>
          </a:prstGeom>
        </p:spPr>
      </p:pic>
    </p:spTree>
    <p:extLst>
      <p:ext uri="{BB962C8B-B14F-4D97-AF65-F5344CB8AC3E}">
        <p14:creationId xmlns:p14="http://schemas.microsoft.com/office/powerpoint/2010/main" val="3495494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592925" y="624110"/>
            <a:ext cx="8911687" cy="857218"/>
          </a:xfrm>
        </p:spPr>
        <p:txBody>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1.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về</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589212" y="1481328"/>
            <a:ext cx="9480868" cy="5061712"/>
          </a:xfrm>
        </p:spPr>
        <p:txBody>
          <a:bodyPr>
            <a:normAutofit/>
          </a:bodyPr>
          <a:lstStyle/>
          <a:p>
            <a:pPr>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Mã nguồn của </a:t>
            </a:r>
            <a:r>
              <a:rPr lang="vi-VN" sz="2400" b="1" dirty="0">
                <a:latin typeface="Times New Roman" panose="02020603050405020304" pitchFamily="18" charset="0"/>
                <a:cs typeface="Times New Roman" panose="02020603050405020304" pitchFamily="18" charset="0"/>
              </a:rPr>
              <a:t>React</a:t>
            </a:r>
            <a:r>
              <a:rPr lang="en-US" sz="2400" b="1" dirty="0">
                <a:latin typeface="Times New Roman" panose="02020603050405020304" pitchFamily="18" charset="0"/>
                <a:cs typeface="Times New Roman" panose="02020603050405020304" pitchFamily="18" charset="0"/>
              </a:rPr>
              <a:t>JS</a:t>
            </a:r>
            <a:r>
              <a:rPr lang="vi-VN" sz="2400" dirty="0">
                <a:latin typeface="Times New Roman" panose="02020603050405020304" pitchFamily="18" charset="0"/>
                <a:cs typeface="Times New Roman" panose="02020603050405020304" pitchFamily="18" charset="0"/>
              </a:rPr>
              <a:t> được</a:t>
            </a:r>
            <a:r>
              <a:rPr lang="en-US" sz="2400" dirty="0">
                <a:latin typeface="Times New Roman" panose="02020603050405020304" pitchFamily="18" charset="0"/>
                <a:cs typeface="Times New Roman" panose="02020603050405020304" pitchFamily="18" charset="0"/>
              </a:rPr>
              <a:t> chia </a:t>
            </a:r>
            <a:r>
              <a:rPr lang="en-US" sz="2400" dirty="0" err="1">
                <a:latin typeface="Times New Roman" panose="02020603050405020304" pitchFamily="18" charset="0"/>
                <a:cs typeface="Times New Roman" panose="02020603050405020304" pitchFamily="18" charset="0"/>
              </a:rPr>
              <a:t>sẻ</a:t>
            </a:r>
            <a:r>
              <a:rPr lang="vi-VN" sz="2400" dirty="0">
                <a:latin typeface="Times New Roman" panose="02020603050405020304" pitchFamily="18" charset="0"/>
                <a:cs typeface="Times New Roman" panose="02020603050405020304" pitchFamily="18" charset="0"/>
              </a:rPr>
              <a:t> trên </a:t>
            </a:r>
            <a:r>
              <a:rPr lang="vi-VN" sz="2400" b="1" dirty="0">
                <a:latin typeface="Times New Roman" panose="02020603050405020304" pitchFamily="18" charset="0"/>
                <a:cs typeface="Times New Roman" panose="02020603050405020304" pitchFamily="18" charset="0"/>
              </a:rPr>
              <a:t>GitHub</a:t>
            </a:r>
            <a:r>
              <a:rPr lang="en-US" sz="2400" b="1"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hlinkClick r:id="rId2"/>
              </a:rPr>
              <a:t>https://github.com/facebook/react</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ReactJS:</a:t>
            </a:r>
            <a:r>
              <a:rPr lang="en-US" sz="20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Instagram, Netflix, </a:t>
            </a:r>
            <a:r>
              <a:rPr lang="en-US" sz="2400" b="1" dirty="0" err="1">
                <a:latin typeface="Times New Roman" panose="02020603050405020304" pitchFamily="18" charset="0"/>
                <a:cs typeface="Times New Roman" panose="02020603050405020304" pitchFamily="18" charset="0"/>
              </a:rPr>
              <a:t>Paypal</a:t>
            </a:r>
            <a:r>
              <a:rPr lang="en-US" sz="2400" b="1" dirty="0">
                <a:latin typeface="Times New Roman" panose="02020603050405020304" pitchFamily="18" charset="0"/>
                <a:cs typeface="Times New Roman" panose="02020603050405020304" pitchFamily="18" charset="0"/>
              </a:rPr>
              <a:t>, Tesla, Uber, WhatsApp,…</a:t>
            </a:r>
            <a:endParaRPr lang="en-US" sz="2400" dirty="0">
              <a:latin typeface="Times New Roman" panose="02020603050405020304" pitchFamily="18" charset="0"/>
              <a:cs typeface="Times New Roman" panose="02020603050405020304" pitchFamily="18" charset="0"/>
            </a:endParaRPr>
          </a:p>
        </p:txBody>
      </p:sp>
      <p:pic>
        <p:nvPicPr>
          <p:cNvPr id="3074" name="Picture 2" descr="https://o7planning.org/vi/12115/cache/images/i/25023897.png">
            <a:extLst>
              <a:ext uri="{FF2B5EF4-FFF2-40B4-BE49-F238E27FC236}">
                <a16:creationId xmlns:a16="http://schemas.microsoft.com/office/drawing/2014/main" id="{582526A5-AF56-4214-AF25-0A218BF74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815" y="2206625"/>
            <a:ext cx="4057650" cy="11239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2687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191513" y="200152"/>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8.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trong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1DFB502-D917-4CE3-AB32-B4F8B3ED6A91}"/>
              </a:ext>
            </a:extLst>
          </p:cNvPr>
          <p:cNvSpPr>
            <a:spLocks noGrp="1"/>
          </p:cNvSpPr>
          <p:nvPr>
            <p:ph idx="1"/>
          </p:nvPr>
        </p:nvSpPr>
        <p:spPr>
          <a:xfrm>
            <a:off x="2442079" y="939515"/>
            <a:ext cx="8905625" cy="1072166"/>
          </a:xfrm>
        </p:spPr>
        <p:txBody>
          <a:bodyPr>
            <a:noAutofit/>
          </a:bodyPr>
          <a:lstStyle/>
          <a:p>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6E356E0-39D4-47DB-BBA7-FF22980F2A1C}"/>
              </a:ext>
            </a:extLst>
          </p:cNvPr>
          <p:cNvPicPr>
            <a:picLocks noChangeAspect="1"/>
          </p:cNvPicPr>
          <p:nvPr/>
        </p:nvPicPr>
        <p:blipFill>
          <a:blip r:embed="rId2"/>
          <a:stretch>
            <a:fillRect/>
          </a:stretch>
        </p:blipFill>
        <p:spPr>
          <a:xfrm>
            <a:off x="2942908" y="1655386"/>
            <a:ext cx="9249092" cy="5202614"/>
          </a:xfrm>
          <a:prstGeom prst="rect">
            <a:avLst/>
          </a:prstGeom>
        </p:spPr>
      </p:pic>
    </p:spTree>
    <p:extLst>
      <p:ext uri="{BB962C8B-B14F-4D97-AF65-F5344CB8AC3E}">
        <p14:creationId xmlns:p14="http://schemas.microsoft.com/office/powerpoint/2010/main" val="1566712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9.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Spring Data JPA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vào</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644D39A-3821-47A0-BB8F-74320CFF099A}"/>
              </a:ext>
            </a:extLst>
          </p:cNvPr>
          <p:cNvSpPr>
            <a:spLocks noGrp="1"/>
          </p:cNvSpPr>
          <p:nvPr>
            <p:ph idx="1"/>
          </p:nvPr>
        </p:nvSpPr>
        <p:spPr>
          <a:xfrm>
            <a:off x="911353" y="1748413"/>
            <a:ext cx="2865119" cy="4058149"/>
          </a:xfrm>
        </p:spPr>
        <p:txBody>
          <a:bodyPr>
            <a:normAutofit/>
          </a:bodyPr>
          <a:lstStyle/>
          <a:p>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project REST API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Spring Data JPA:</a:t>
            </a:r>
          </a:p>
        </p:txBody>
      </p:sp>
      <p:pic>
        <p:nvPicPr>
          <p:cNvPr id="2050" name="Picture 2" descr="https://scontent.fhan5-7.fna.fbcdn.net/v/t1.15752-9/78551145_2520883438155999_2190657007151742976_n.png?_nc_cat=103&amp;_nc_ohc=n8ROArjv7A4AQkvRkE1dnp8Jv_47T50zeYT7ZWDelLiJq20BSko_NSjpw&amp;_nc_ht=scontent.fhan5-7.fna&amp;oh=91d06acdcf298a8355ec9830d61c9148&amp;oe=5EAC515A">
            <a:extLst>
              <a:ext uri="{FF2B5EF4-FFF2-40B4-BE49-F238E27FC236}">
                <a16:creationId xmlns:a16="http://schemas.microsoft.com/office/drawing/2014/main" id="{C99E3D6A-47AD-435A-8B0F-C5BC7F5A4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208" y="1318523"/>
            <a:ext cx="8032242" cy="553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51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9.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Spring Data JPA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vào</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644D39A-3821-47A0-BB8F-74320CFF099A}"/>
              </a:ext>
            </a:extLst>
          </p:cNvPr>
          <p:cNvSpPr>
            <a:spLocks noGrp="1"/>
          </p:cNvSpPr>
          <p:nvPr>
            <p:ph idx="1"/>
          </p:nvPr>
        </p:nvSpPr>
        <p:spPr>
          <a:xfrm>
            <a:off x="1261873" y="1399925"/>
            <a:ext cx="6492240" cy="5394067"/>
          </a:xfrm>
        </p:spPr>
        <p:txBody>
          <a:bodyPr>
            <a:normAutofit/>
          </a:bodyPr>
          <a:lstStyle/>
          <a:p>
            <a:r>
              <a:rPr lang="en-US" sz="2000" dirty="0" err="1">
                <a:latin typeface="Times New Roman" panose="02020603050405020304" pitchFamily="18" charset="0"/>
                <a:cs typeface="Times New Roman" panose="02020603050405020304" pitchFamily="18" charset="0"/>
              </a:rPr>
              <a:t>Kiến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trúc</a:t>
            </a:r>
            <a:r>
              <a:rPr lang="en-US" sz="2000" dirty="0">
                <a:latin typeface="Times New Roman" panose="02020603050405020304" pitchFamily="18" charset="0"/>
                <a:cs typeface="Times New Roman" panose="02020603050405020304" pitchFamily="18" charset="0"/>
              </a:rPr>
              <a:t> project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Maven: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auth, config: </a:t>
            </a:r>
            <a:r>
              <a:rPr lang="en-US" sz="2000" dirty="0" err="1">
                <a:latin typeface="Times New Roman" panose="02020603050405020304" pitchFamily="18" charset="0"/>
                <a:cs typeface="Times New Roman" panose="02020603050405020304" pitchFamily="18" charset="0"/>
              </a:rPr>
              <a:t>thư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Spring Security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cập</a:t>
            </a:r>
            <a:r>
              <a:rPr lang="en-US" sz="2000" dirty="0">
                <a:latin typeface="Times New Roman" panose="02020603050405020304" pitchFamily="18" charset="0"/>
                <a:cs typeface="Times New Roman" panose="02020603050405020304" pitchFamily="18" charset="0"/>
              </a:rPr>
              <a:t> API</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controller: </a:t>
            </a:r>
            <a:r>
              <a:rPr lang="en-US" sz="2000" dirty="0" err="1">
                <a:latin typeface="Times New Roman" panose="02020603050405020304" pitchFamily="18" charset="0"/>
                <a:cs typeface="Times New Roman" panose="02020603050405020304" pitchFamily="18" charset="0"/>
              </a:rPr>
              <a:t>th</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controller, controller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file java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URL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API</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Entities: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t</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c</a:t>
            </a:r>
            <a:r>
              <a:rPr lang="vi-VN" sz="2000" dirty="0">
                <a:latin typeface="Times New Roman" panose="02020603050405020304" pitchFamily="18" charset="0"/>
                <a:cs typeface="Times New Roman" panose="02020603050405020304" pitchFamily="18" charset="0"/>
              </a:rPr>
              <a:t>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Repository: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file java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vẫn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tới</a:t>
            </a:r>
            <a:r>
              <a:rPr lang="en-US" sz="2000" dirty="0">
                <a:latin typeface="Times New Roman" panose="02020603050405020304" pitchFamily="18" charset="0"/>
                <a:cs typeface="Times New Roman" panose="02020603050405020304" pitchFamily="18" charset="0"/>
              </a:rPr>
              <a:t> CSDL</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Service: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file java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repository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controller</a:t>
            </a:r>
          </a:p>
          <a:p>
            <a:pPr>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Utils</a:t>
            </a:r>
            <a:r>
              <a:rPr lang="en-US" sz="2000" dirty="0">
                <a:latin typeface="Times New Roman" panose="02020603050405020304" pitchFamily="18" charset="0"/>
                <a:cs typeface="Times New Roman" panose="02020603050405020304" pitchFamily="18" charset="0"/>
              </a:rPr>
              <a:t>, resource, test, …</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9B32AF8-8D49-4BF4-A681-98E42F674515}"/>
              </a:ext>
            </a:extLst>
          </p:cNvPr>
          <p:cNvPicPr>
            <a:picLocks noChangeAspect="1"/>
          </p:cNvPicPr>
          <p:nvPr/>
        </p:nvPicPr>
        <p:blipFill>
          <a:blip r:embed="rId2"/>
          <a:stretch>
            <a:fillRect/>
          </a:stretch>
        </p:blipFill>
        <p:spPr>
          <a:xfrm>
            <a:off x="7989970" y="1206747"/>
            <a:ext cx="2661512" cy="5651253"/>
          </a:xfrm>
          <a:prstGeom prst="rect">
            <a:avLst/>
          </a:prstGeom>
        </p:spPr>
      </p:pic>
    </p:spTree>
    <p:extLst>
      <p:ext uri="{BB962C8B-B14F-4D97-AF65-F5344CB8AC3E}">
        <p14:creationId xmlns:p14="http://schemas.microsoft.com/office/powerpoint/2010/main" val="2447157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9.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Spring Data JPA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vào</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644D39A-3821-47A0-BB8F-74320CFF099A}"/>
              </a:ext>
            </a:extLst>
          </p:cNvPr>
          <p:cNvSpPr>
            <a:spLocks noGrp="1"/>
          </p:cNvSpPr>
          <p:nvPr>
            <p:ph idx="1"/>
          </p:nvPr>
        </p:nvSpPr>
        <p:spPr>
          <a:xfrm>
            <a:off x="2589212" y="1481328"/>
            <a:ext cx="8915400" cy="499872"/>
          </a:xfrm>
        </p:spPr>
        <p:txBody>
          <a:bodyPr>
            <a:normAutofit/>
          </a:bodyPr>
          <a:lstStyle/>
          <a:p>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entities Lichhen.java</a:t>
            </a:r>
          </a:p>
        </p:txBody>
      </p:sp>
      <p:pic>
        <p:nvPicPr>
          <p:cNvPr id="5" name="Picture 4">
            <a:extLst>
              <a:ext uri="{FF2B5EF4-FFF2-40B4-BE49-F238E27FC236}">
                <a16:creationId xmlns:a16="http://schemas.microsoft.com/office/drawing/2014/main" id="{65A783D0-57FF-4160-8162-938475CEEF1A}"/>
              </a:ext>
            </a:extLst>
          </p:cNvPr>
          <p:cNvPicPr>
            <a:picLocks noChangeAspect="1"/>
          </p:cNvPicPr>
          <p:nvPr/>
        </p:nvPicPr>
        <p:blipFill>
          <a:blip r:embed="rId2"/>
          <a:stretch>
            <a:fillRect/>
          </a:stretch>
        </p:blipFill>
        <p:spPr>
          <a:xfrm>
            <a:off x="6318505" y="1307368"/>
            <a:ext cx="5799088" cy="5459473"/>
          </a:xfrm>
          <a:prstGeom prst="rect">
            <a:avLst/>
          </a:prstGeom>
        </p:spPr>
      </p:pic>
    </p:spTree>
    <p:extLst>
      <p:ext uri="{BB962C8B-B14F-4D97-AF65-F5344CB8AC3E}">
        <p14:creationId xmlns:p14="http://schemas.microsoft.com/office/powerpoint/2010/main" val="1167150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9.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Spring Data JPA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vào</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644D39A-3821-47A0-BB8F-74320CFF099A}"/>
              </a:ext>
            </a:extLst>
          </p:cNvPr>
          <p:cNvSpPr>
            <a:spLocks noGrp="1"/>
          </p:cNvSpPr>
          <p:nvPr>
            <p:ph idx="1"/>
          </p:nvPr>
        </p:nvSpPr>
        <p:spPr>
          <a:xfrm>
            <a:off x="2589212" y="1481328"/>
            <a:ext cx="8915400" cy="499872"/>
          </a:xfrm>
        </p:spPr>
        <p:txBody>
          <a:bodyPr>
            <a:normAutofit/>
          </a:bodyPr>
          <a:lstStyle/>
          <a:p>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LichhenRepository.java</a:t>
            </a:r>
          </a:p>
        </p:txBody>
      </p:sp>
      <p:pic>
        <p:nvPicPr>
          <p:cNvPr id="3" name="Picture 2">
            <a:extLst>
              <a:ext uri="{FF2B5EF4-FFF2-40B4-BE49-F238E27FC236}">
                <a16:creationId xmlns:a16="http://schemas.microsoft.com/office/drawing/2014/main" id="{62ABFD57-B24D-4B25-9611-23FAF1F4F249}"/>
              </a:ext>
            </a:extLst>
          </p:cNvPr>
          <p:cNvPicPr>
            <a:picLocks noChangeAspect="1"/>
          </p:cNvPicPr>
          <p:nvPr/>
        </p:nvPicPr>
        <p:blipFill>
          <a:blip r:embed="rId2"/>
          <a:stretch>
            <a:fillRect/>
          </a:stretch>
        </p:blipFill>
        <p:spPr>
          <a:xfrm>
            <a:off x="2834640" y="2028395"/>
            <a:ext cx="9357360" cy="4829605"/>
          </a:xfrm>
          <a:prstGeom prst="rect">
            <a:avLst/>
          </a:prstGeom>
        </p:spPr>
      </p:pic>
    </p:spTree>
    <p:extLst>
      <p:ext uri="{BB962C8B-B14F-4D97-AF65-F5344CB8AC3E}">
        <p14:creationId xmlns:p14="http://schemas.microsoft.com/office/powerpoint/2010/main" val="4097651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9.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Spring Data JPA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vào</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644D39A-3821-47A0-BB8F-74320CFF099A}"/>
              </a:ext>
            </a:extLst>
          </p:cNvPr>
          <p:cNvSpPr>
            <a:spLocks noGrp="1"/>
          </p:cNvSpPr>
          <p:nvPr>
            <p:ph idx="1"/>
          </p:nvPr>
        </p:nvSpPr>
        <p:spPr>
          <a:xfrm>
            <a:off x="2589212" y="1481328"/>
            <a:ext cx="8915400" cy="499872"/>
          </a:xfrm>
        </p:spPr>
        <p:txBody>
          <a:bodyPr>
            <a:normAutofit/>
          </a:bodyPr>
          <a:lstStyle/>
          <a:p>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LichhenService.java</a:t>
            </a:r>
          </a:p>
        </p:txBody>
      </p:sp>
      <p:pic>
        <p:nvPicPr>
          <p:cNvPr id="3" name="Picture 2">
            <a:extLst>
              <a:ext uri="{FF2B5EF4-FFF2-40B4-BE49-F238E27FC236}">
                <a16:creationId xmlns:a16="http://schemas.microsoft.com/office/drawing/2014/main" id="{F53CFCFB-A19F-4170-B71D-989E7D0571C3}"/>
              </a:ext>
            </a:extLst>
          </p:cNvPr>
          <p:cNvPicPr>
            <a:picLocks noChangeAspect="1"/>
          </p:cNvPicPr>
          <p:nvPr/>
        </p:nvPicPr>
        <p:blipFill>
          <a:blip r:embed="rId2"/>
          <a:stretch>
            <a:fillRect/>
          </a:stretch>
        </p:blipFill>
        <p:spPr>
          <a:xfrm>
            <a:off x="2715768" y="2041262"/>
            <a:ext cx="9354312" cy="4745364"/>
          </a:xfrm>
          <a:prstGeom prst="rect">
            <a:avLst/>
          </a:prstGeom>
        </p:spPr>
      </p:pic>
    </p:spTree>
    <p:extLst>
      <p:ext uri="{BB962C8B-B14F-4D97-AF65-F5344CB8AC3E}">
        <p14:creationId xmlns:p14="http://schemas.microsoft.com/office/powerpoint/2010/main" val="1636428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9.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Spring Data JPA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vào</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644D39A-3821-47A0-BB8F-74320CFF099A}"/>
              </a:ext>
            </a:extLst>
          </p:cNvPr>
          <p:cNvSpPr>
            <a:spLocks noGrp="1"/>
          </p:cNvSpPr>
          <p:nvPr>
            <p:ph idx="1"/>
          </p:nvPr>
        </p:nvSpPr>
        <p:spPr>
          <a:xfrm>
            <a:off x="2589212" y="1481328"/>
            <a:ext cx="8915400" cy="499872"/>
          </a:xfrm>
        </p:spPr>
        <p:txBody>
          <a:bodyPr>
            <a:normAutofit/>
          </a:bodyPr>
          <a:lstStyle/>
          <a:p>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LichhenServiceImpl.java</a:t>
            </a:r>
          </a:p>
        </p:txBody>
      </p:sp>
      <p:pic>
        <p:nvPicPr>
          <p:cNvPr id="5" name="Picture 4">
            <a:extLst>
              <a:ext uri="{FF2B5EF4-FFF2-40B4-BE49-F238E27FC236}">
                <a16:creationId xmlns:a16="http://schemas.microsoft.com/office/drawing/2014/main" id="{82EAE3AB-6A67-4069-9274-246C212E6821}"/>
              </a:ext>
            </a:extLst>
          </p:cNvPr>
          <p:cNvPicPr>
            <a:picLocks noChangeAspect="1"/>
          </p:cNvPicPr>
          <p:nvPr/>
        </p:nvPicPr>
        <p:blipFill>
          <a:blip r:embed="rId2"/>
          <a:stretch>
            <a:fillRect/>
          </a:stretch>
        </p:blipFill>
        <p:spPr>
          <a:xfrm>
            <a:off x="2514600" y="2035329"/>
            <a:ext cx="9555480" cy="4822672"/>
          </a:xfrm>
          <a:prstGeom prst="rect">
            <a:avLst/>
          </a:prstGeom>
        </p:spPr>
      </p:pic>
    </p:spTree>
    <p:extLst>
      <p:ext uri="{BB962C8B-B14F-4D97-AF65-F5344CB8AC3E}">
        <p14:creationId xmlns:p14="http://schemas.microsoft.com/office/powerpoint/2010/main" val="170773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9.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Spring Data JPA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vào</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644D39A-3821-47A0-BB8F-74320CFF099A}"/>
              </a:ext>
            </a:extLst>
          </p:cNvPr>
          <p:cNvSpPr>
            <a:spLocks noGrp="1"/>
          </p:cNvSpPr>
          <p:nvPr>
            <p:ph idx="1"/>
          </p:nvPr>
        </p:nvSpPr>
        <p:spPr>
          <a:xfrm>
            <a:off x="2589212" y="1481328"/>
            <a:ext cx="8915400" cy="499872"/>
          </a:xfrm>
        </p:spPr>
        <p:txBody>
          <a:bodyPr>
            <a:normAutofit/>
          </a:bodyPr>
          <a:lstStyle/>
          <a:p>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LichhenController.java</a:t>
            </a:r>
          </a:p>
        </p:txBody>
      </p:sp>
      <p:pic>
        <p:nvPicPr>
          <p:cNvPr id="5" name="Picture 4">
            <a:extLst>
              <a:ext uri="{FF2B5EF4-FFF2-40B4-BE49-F238E27FC236}">
                <a16:creationId xmlns:a16="http://schemas.microsoft.com/office/drawing/2014/main" id="{4D503A16-AB7E-46B3-8481-207C3B152657}"/>
              </a:ext>
            </a:extLst>
          </p:cNvPr>
          <p:cNvPicPr>
            <a:picLocks noChangeAspect="1"/>
          </p:cNvPicPr>
          <p:nvPr/>
        </p:nvPicPr>
        <p:blipFill>
          <a:blip r:embed="rId2"/>
          <a:stretch>
            <a:fillRect/>
          </a:stretch>
        </p:blipFill>
        <p:spPr>
          <a:xfrm>
            <a:off x="3023616" y="2240534"/>
            <a:ext cx="9046464" cy="4617466"/>
          </a:xfrm>
          <a:prstGeom prst="rect">
            <a:avLst/>
          </a:prstGeom>
        </p:spPr>
      </p:pic>
    </p:spTree>
    <p:extLst>
      <p:ext uri="{BB962C8B-B14F-4D97-AF65-F5344CB8AC3E}">
        <p14:creationId xmlns:p14="http://schemas.microsoft.com/office/powerpoint/2010/main" val="3854751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9.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Ứng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Spring Data JPA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vào</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tập</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lớn</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644D39A-3821-47A0-BB8F-74320CFF099A}"/>
              </a:ext>
            </a:extLst>
          </p:cNvPr>
          <p:cNvSpPr>
            <a:spLocks noGrp="1"/>
          </p:cNvSpPr>
          <p:nvPr>
            <p:ph idx="1"/>
          </p:nvPr>
        </p:nvSpPr>
        <p:spPr>
          <a:xfrm>
            <a:off x="2589212" y="1481328"/>
            <a:ext cx="8915400" cy="499872"/>
          </a:xfrm>
        </p:spPr>
        <p:txBody>
          <a:bodyPr>
            <a:normAutofit/>
          </a:bodyPr>
          <a:lstStyle/>
          <a:p>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DatlichkbApplication.java</a:t>
            </a:r>
          </a:p>
        </p:txBody>
      </p:sp>
      <p:pic>
        <p:nvPicPr>
          <p:cNvPr id="3" name="Picture 2">
            <a:extLst>
              <a:ext uri="{FF2B5EF4-FFF2-40B4-BE49-F238E27FC236}">
                <a16:creationId xmlns:a16="http://schemas.microsoft.com/office/drawing/2014/main" id="{CCE37FD5-38B7-4B02-B11E-0162E6762B10}"/>
              </a:ext>
            </a:extLst>
          </p:cNvPr>
          <p:cNvPicPr>
            <a:picLocks noChangeAspect="1"/>
          </p:cNvPicPr>
          <p:nvPr/>
        </p:nvPicPr>
        <p:blipFill>
          <a:blip r:embed="rId2"/>
          <a:stretch>
            <a:fillRect/>
          </a:stretch>
        </p:blipFill>
        <p:spPr>
          <a:xfrm>
            <a:off x="2792698" y="2109341"/>
            <a:ext cx="9073896" cy="4634084"/>
          </a:xfrm>
          <a:prstGeom prst="rect">
            <a:avLst/>
          </a:prstGeom>
        </p:spPr>
      </p:pic>
    </p:spTree>
    <p:extLst>
      <p:ext uri="{BB962C8B-B14F-4D97-AF65-F5344CB8AC3E}">
        <p14:creationId xmlns:p14="http://schemas.microsoft.com/office/powerpoint/2010/main" val="1396783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7. Demo ReactJS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sử</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dụng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UI Library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PrimeFaces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644D39A-3821-47A0-BB8F-74320CFF099A}"/>
              </a:ext>
            </a:extLst>
          </p:cNvPr>
          <p:cNvSpPr>
            <a:spLocks noGrp="1"/>
          </p:cNvSpPr>
          <p:nvPr>
            <p:ph idx="1"/>
          </p:nvPr>
        </p:nvSpPr>
        <p:spPr>
          <a:xfrm>
            <a:off x="1433263" y="1276617"/>
            <a:ext cx="8915400" cy="499872"/>
          </a:xfrm>
        </p:spPr>
        <p:txBody>
          <a:bodyPr>
            <a:normAutofit fontScale="85000" lnSpcReduction="10000"/>
          </a:bodyPr>
          <a:lstStyle/>
          <a:p>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lên</a:t>
            </a:r>
            <a:r>
              <a:rPr lang="en-US" sz="2400" dirty="0">
                <a:latin typeface="Times New Roman" panose="02020603050405020304" pitchFamily="18" charset="0"/>
                <a:cs typeface="Times New Roman" panose="02020603050405020304" pitchFamily="18" charset="0"/>
              </a:rPr>
              <a:t> qua URL (</a:t>
            </a:r>
            <a:r>
              <a:rPr lang="en-US" sz="2400" dirty="0">
                <a:latin typeface="Times New Roman" panose="02020603050405020304" pitchFamily="18" charset="0"/>
                <a:cs typeface="Times New Roman" panose="02020603050405020304" pitchFamily="18" charset="0"/>
                <a:hlinkClick r:id="rId2"/>
              </a:rPr>
              <a:t>http://localhost:8080/api/v.1.0/lichen</a:t>
            </a:r>
            <a:r>
              <a:rPr lang="en-US" sz="24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14B7836A-7FB9-4AD2-9CD5-FF2589DC0145}"/>
              </a:ext>
            </a:extLst>
          </p:cNvPr>
          <p:cNvSpPr txBox="1"/>
          <p:nvPr/>
        </p:nvSpPr>
        <p:spPr>
          <a:xfrm>
            <a:off x="505291" y="1909041"/>
            <a:ext cx="2786549" cy="369332"/>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Data </a:t>
            </a:r>
            <a:r>
              <a:rPr lang="en-US" b="1" dirty="0" err="1">
                <a:solidFill>
                  <a:srgbClr val="FF0000"/>
                </a:solidFill>
                <a:latin typeface="Times New Roman" panose="02020603050405020304" pitchFamily="18" charset="0"/>
                <a:cs typeface="Times New Roman" panose="02020603050405020304" pitchFamily="18" charset="0"/>
              </a:rPr>
              <a:t>trong</a:t>
            </a:r>
            <a:r>
              <a:rPr lang="en-US" b="1" dirty="0">
                <a:solidFill>
                  <a:srgbClr val="FF0000"/>
                </a:solidFill>
                <a:latin typeface="Times New Roman" panose="02020603050405020304" pitchFamily="18" charset="0"/>
                <a:cs typeface="Times New Roman" panose="02020603050405020304" pitchFamily="18" charset="0"/>
              </a:rPr>
              <a:t> Database</a:t>
            </a:r>
          </a:p>
        </p:txBody>
      </p:sp>
      <p:cxnSp>
        <p:nvCxnSpPr>
          <p:cNvPr id="12" name="Straight Arrow Connector 11">
            <a:extLst>
              <a:ext uri="{FF2B5EF4-FFF2-40B4-BE49-F238E27FC236}">
                <a16:creationId xmlns:a16="http://schemas.microsoft.com/office/drawing/2014/main" id="{12B61CBD-5E82-4FFC-BF46-D70FC837DB51}"/>
              </a:ext>
            </a:extLst>
          </p:cNvPr>
          <p:cNvCxnSpPr>
            <a:cxnSpLocks/>
          </p:cNvCxnSpPr>
          <p:nvPr/>
        </p:nvCxnSpPr>
        <p:spPr>
          <a:xfrm>
            <a:off x="6629401" y="2346960"/>
            <a:ext cx="2487167" cy="22138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0520B719-68CB-4468-90FD-62D4A9A00DE9}"/>
              </a:ext>
            </a:extLst>
          </p:cNvPr>
          <p:cNvSpPr txBox="1"/>
          <p:nvPr/>
        </p:nvSpPr>
        <p:spPr>
          <a:xfrm>
            <a:off x="5682878" y="1927829"/>
            <a:ext cx="2786549" cy="369332"/>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Data đ</a:t>
            </a:r>
            <a:r>
              <a:rPr lang="vi-VN" b="1" dirty="0">
                <a:solidFill>
                  <a:srgbClr val="FF0000"/>
                </a:solidFill>
                <a:latin typeface="Times New Roman" panose="02020603050405020304" pitchFamily="18" charset="0"/>
                <a:cs typeface="Times New Roman" panose="02020603050405020304" pitchFamily="18" charset="0"/>
              </a:rPr>
              <a:t>ư</a:t>
            </a:r>
            <a:r>
              <a:rPr lang="en-US" b="1" dirty="0" err="1">
                <a:solidFill>
                  <a:srgbClr val="FF0000"/>
                </a:solidFill>
                <a:latin typeface="Times New Roman" panose="02020603050405020304" pitchFamily="18" charset="0"/>
                <a:cs typeface="Times New Roman" panose="02020603050405020304" pitchFamily="18" charset="0"/>
              </a:rPr>
              <a:t>ợc</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lấy</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lên</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2AE91E2-8E97-450A-8D52-A10709BD33AD}"/>
              </a:ext>
            </a:extLst>
          </p:cNvPr>
          <p:cNvPicPr>
            <a:picLocks noChangeAspect="1"/>
          </p:cNvPicPr>
          <p:nvPr/>
        </p:nvPicPr>
        <p:blipFill>
          <a:blip r:embed="rId3"/>
          <a:stretch>
            <a:fillRect/>
          </a:stretch>
        </p:blipFill>
        <p:spPr>
          <a:xfrm>
            <a:off x="8469427" y="1560587"/>
            <a:ext cx="3600653" cy="5228826"/>
          </a:xfrm>
          <a:prstGeom prst="rect">
            <a:avLst/>
          </a:prstGeom>
        </p:spPr>
      </p:pic>
      <p:pic>
        <p:nvPicPr>
          <p:cNvPr id="15" name="Picture 14">
            <a:extLst>
              <a:ext uri="{FF2B5EF4-FFF2-40B4-BE49-F238E27FC236}">
                <a16:creationId xmlns:a16="http://schemas.microsoft.com/office/drawing/2014/main" id="{0AB0D53C-2DB3-4D8E-9E66-387BB129A59A}"/>
              </a:ext>
            </a:extLst>
          </p:cNvPr>
          <p:cNvPicPr>
            <a:picLocks noChangeAspect="1"/>
          </p:cNvPicPr>
          <p:nvPr/>
        </p:nvPicPr>
        <p:blipFill>
          <a:blip r:embed="rId4"/>
          <a:stretch>
            <a:fillRect/>
          </a:stretch>
        </p:blipFill>
        <p:spPr>
          <a:xfrm>
            <a:off x="294200" y="2595449"/>
            <a:ext cx="5801800" cy="4193964"/>
          </a:xfrm>
          <a:prstGeom prst="rect">
            <a:avLst/>
          </a:prstGeom>
        </p:spPr>
      </p:pic>
      <p:cxnSp>
        <p:nvCxnSpPr>
          <p:cNvPr id="22" name="Straight Arrow Connector 21">
            <a:extLst>
              <a:ext uri="{FF2B5EF4-FFF2-40B4-BE49-F238E27FC236}">
                <a16:creationId xmlns:a16="http://schemas.microsoft.com/office/drawing/2014/main" id="{73BDAFAE-7DEA-4F9E-B0F1-4F3B4A5041FD}"/>
              </a:ext>
            </a:extLst>
          </p:cNvPr>
          <p:cNvCxnSpPr>
            <a:cxnSpLocks/>
          </p:cNvCxnSpPr>
          <p:nvPr/>
        </p:nvCxnSpPr>
        <p:spPr>
          <a:xfrm>
            <a:off x="1545336" y="2346960"/>
            <a:ext cx="1649764" cy="13380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91680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592925" y="624110"/>
            <a:ext cx="8911687" cy="857218"/>
          </a:xfrm>
        </p:spPr>
        <p:txBody>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1.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về</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a:t>
            </a:r>
          </a:p>
        </p:txBody>
      </p:sp>
      <p:sp>
        <p:nvSpPr>
          <p:cNvPr id="4" name="Rectangle 1">
            <a:extLst>
              <a:ext uri="{FF2B5EF4-FFF2-40B4-BE49-F238E27FC236}">
                <a16:creationId xmlns:a16="http://schemas.microsoft.com/office/drawing/2014/main" id="{CF21C428-D142-4D1D-94DA-4996D6152B3A}"/>
              </a:ext>
            </a:extLst>
          </p:cNvPr>
          <p:cNvSpPr>
            <a:spLocks noGrp="1" noChangeArrowheads="1"/>
          </p:cNvSpPr>
          <p:nvPr>
            <p:ph idx="1"/>
          </p:nvPr>
        </p:nvSpPr>
        <p:spPr bwMode="auto">
          <a:xfrm>
            <a:off x="1889761" y="1253922"/>
            <a:ext cx="10007600" cy="5604078"/>
          </a:xfrm>
          <a:prstGeom prst="rect">
            <a:avLst/>
          </a:prstGeom>
          <a:noFill/>
          <a:ln>
            <a:noFill/>
          </a:ln>
          <a:effectLst/>
        </p:spPr>
        <p:txBody>
          <a:bodyPr vert="horz" wrap="square" lIns="0" tIns="31740" rIns="0" bIns="3174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Về</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cơ</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bản</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việc</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xây</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dựng</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một</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ứng</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dụng</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MVC</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phía</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client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với</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r</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àng</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buộc</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dữ</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liệu</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chiều</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(2 way data-binding)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là</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khá</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đơn</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giản</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Tuy</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nhiên</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nếu</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dự</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án</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ngày</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càng</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mở</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rộng</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nhiều</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tính</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năng</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hơn</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làm</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cho</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việc</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bảo</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trì</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dự</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án</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gặp</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khó</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khăn</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đồng</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thời</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hiệu</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năng</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cũng</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bị</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giảm</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ClrTx/>
              <a:buFont typeface="Arial" panose="020B0604020202020204" pitchFamily="34" charset="0"/>
              <a:buChar char="•"/>
            </a:pPr>
            <a:r>
              <a:rPr lang="vi-VN" altLang="en-US" sz="2400" dirty="0">
                <a:solidFill>
                  <a:srgbClr val="000000"/>
                </a:solidFill>
                <a:latin typeface="Times New Roman" panose="02020603050405020304" pitchFamily="18" charset="0"/>
                <a:cs typeface="Times New Roman" panose="02020603050405020304" pitchFamily="18" charset="0"/>
              </a:rPr>
              <a:t>Bạn cũng có thể giải quyết vấn đề đó bằng các thư viện khác như </a:t>
            </a:r>
            <a:r>
              <a:rPr lang="vi-VN" altLang="en-US" sz="2400" b="1" dirty="0">
                <a:solidFill>
                  <a:srgbClr val="000000"/>
                </a:solidFill>
                <a:latin typeface="Times New Roman" panose="02020603050405020304" pitchFamily="18" charset="0"/>
                <a:cs typeface="Times New Roman" panose="02020603050405020304" pitchFamily="18" charset="0"/>
              </a:rPr>
              <a:t>Backbone.js</a:t>
            </a:r>
            <a:r>
              <a:rPr lang="vi-VN" altLang="en-US" sz="2400" dirty="0">
                <a:solidFill>
                  <a:srgbClr val="000000"/>
                </a:solidFill>
                <a:latin typeface="Times New Roman" panose="02020603050405020304" pitchFamily="18" charset="0"/>
                <a:cs typeface="Times New Roman" panose="02020603050405020304" pitchFamily="18" charset="0"/>
              </a:rPr>
              <a:t> hay </a:t>
            </a:r>
            <a:r>
              <a:rPr lang="vi-VN" altLang="en-US" sz="2400" b="1" dirty="0">
                <a:solidFill>
                  <a:srgbClr val="000000"/>
                </a:solidFill>
                <a:latin typeface="Times New Roman" panose="02020603050405020304" pitchFamily="18" charset="0"/>
                <a:cs typeface="Times New Roman" panose="02020603050405020304" pitchFamily="18" charset="0"/>
              </a:rPr>
              <a:t> AngularJS</a:t>
            </a:r>
            <a:r>
              <a:rPr lang="vi-VN" altLang="en-US" sz="2400" dirty="0">
                <a:solidFill>
                  <a:srgbClr val="000000"/>
                </a:solidFill>
                <a:latin typeface="Times New Roman" panose="02020603050405020304" pitchFamily="18" charset="0"/>
                <a:cs typeface="Times New Roman" panose="02020603050405020304" pitchFamily="18" charset="0"/>
              </a:rPr>
              <a:t>, tuy nhiên bạn sẽ thấy các hạn chế của chúng khi dự án của bạn ngày càng lớn. </a:t>
            </a:r>
            <a:endParaRPr lang="en-US" altLang="en-US" sz="2400" dirty="0">
              <a:solidFill>
                <a:srgbClr val="000000"/>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None/>
            </a:pPr>
            <a:endParaRPr lang="en-US" altLang="en-US" sz="2400" dirty="0">
              <a:solidFill>
                <a:srgbClr val="000000"/>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ClrTx/>
              <a:buFont typeface="Arial" panose="020B0604020202020204" pitchFamily="34" charset="0"/>
              <a:buChar char="•"/>
            </a:pPr>
            <a:r>
              <a:rPr lang="vi-VN" altLang="en-US" sz="2400" b="1" dirty="0">
                <a:solidFill>
                  <a:srgbClr val="000000"/>
                </a:solidFill>
                <a:latin typeface="Times New Roman" panose="02020603050405020304" pitchFamily="18" charset="0"/>
                <a:cs typeface="Times New Roman" panose="02020603050405020304" pitchFamily="18" charset="0"/>
              </a:rPr>
              <a:t>React</a:t>
            </a:r>
            <a:r>
              <a:rPr lang="en-US" altLang="en-US" sz="2400" b="1" dirty="0">
                <a:solidFill>
                  <a:srgbClr val="000000"/>
                </a:solidFill>
                <a:latin typeface="Times New Roman" panose="02020603050405020304" pitchFamily="18" charset="0"/>
                <a:cs typeface="Times New Roman" panose="02020603050405020304" pitchFamily="18" charset="0"/>
              </a:rPr>
              <a:t>JS</a:t>
            </a:r>
            <a:r>
              <a:rPr lang="vi-VN" altLang="en-US" sz="2400" dirty="0">
                <a:solidFill>
                  <a:srgbClr val="000000"/>
                </a:solidFill>
                <a:latin typeface="Times New Roman" panose="02020603050405020304" pitchFamily="18" charset="0"/>
                <a:cs typeface="Times New Roman" panose="02020603050405020304" pitchFamily="18" charset="0"/>
              </a:rPr>
              <a:t> ra đời sau </a:t>
            </a:r>
            <a:r>
              <a:rPr lang="vi-VN" altLang="en-US" sz="2400" b="1" dirty="0">
                <a:solidFill>
                  <a:srgbClr val="000000"/>
                </a:solidFill>
                <a:latin typeface="Times New Roman" panose="02020603050405020304" pitchFamily="18" charset="0"/>
                <a:cs typeface="Times New Roman" panose="02020603050405020304" pitchFamily="18" charset="0"/>
              </a:rPr>
              <a:t>AngularJS</a:t>
            </a:r>
            <a:r>
              <a:rPr lang="vi-VN" altLang="en-US" sz="2400" dirty="0">
                <a:solidFill>
                  <a:srgbClr val="000000"/>
                </a:solidFill>
                <a:latin typeface="Times New Roman" panose="02020603050405020304" pitchFamily="18" charset="0"/>
                <a:cs typeface="Times New Roman" panose="02020603050405020304" pitchFamily="18" charset="0"/>
              </a:rPr>
              <a:t>, nó sinh ra để dành cho các ứng dụng lớn dễ dàng quản lý và mở rộng. Mục tiêu chính của </a:t>
            </a:r>
            <a:r>
              <a:rPr lang="vi-VN" altLang="en-US" sz="2400" b="1" dirty="0">
                <a:solidFill>
                  <a:srgbClr val="000000"/>
                </a:solidFill>
                <a:latin typeface="Times New Roman" panose="02020603050405020304" pitchFamily="18" charset="0"/>
                <a:cs typeface="Times New Roman" panose="02020603050405020304" pitchFamily="18" charset="0"/>
              </a:rPr>
              <a:t>React</a:t>
            </a:r>
            <a:r>
              <a:rPr lang="en-US" altLang="en-US" sz="2400" b="1" dirty="0">
                <a:solidFill>
                  <a:srgbClr val="000000"/>
                </a:solidFill>
                <a:latin typeface="Times New Roman" panose="02020603050405020304" pitchFamily="18" charset="0"/>
                <a:cs typeface="Times New Roman" panose="02020603050405020304" pitchFamily="18" charset="0"/>
              </a:rPr>
              <a:t>JS</a:t>
            </a:r>
            <a:r>
              <a:rPr lang="vi-VN" altLang="en-US" sz="2400" dirty="0">
                <a:solidFill>
                  <a:srgbClr val="000000"/>
                </a:solidFill>
                <a:latin typeface="Times New Roman" panose="02020603050405020304" pitchFamily="18" charset="0"/>
                <a:cs typeface="Times New Roman" panose="02020603050405020304" pitchFamily="18" charset="0"/>
              </a:rPr>
              <a:t> là nhanh, đơn giản, hiệu năng cao và dễ dàng mở rộng.</a:t>
            </a:r>
            <a:endParaRPr lang="en-US" altLang="en-US" sz="2400" dirty="0">
              <a:solidFill>
                <a:srgbClr val="000000"/>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ClrTx/>
              <a:buFont typeface="Arial" panose="020B0604020202020204" pitchFamily="34" charset="0"/>
              <a:buChar char="•"/>
            </a:pPr>
            <a:endParaRPr lang="en-US" altLang="en-US" sz="2400" dirty="0">
              <a:solidFill>
                <a:srgbClr val="000000"/>
              </a:solidFill>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ClrTx/>
              <a:buFont typeface="Arial" panose="020B0604020202020204" pitchFamily="34" charset="0"/>
              <a:buChar char="•"/>
            </a:pPr>
            <a:r>
              <a:rPr lang="en-US" altLang="en-US" sz="2400" b="1" dirty="0">
                <a:solidFill>
                  <a:srgbClr val="000000"/>
                </a:solidFill>
                <a:latin typeface="Times New Roman" panose="02020603050405020304" pitchFamily="18" charset="0"/>
                <a:cs typeface="Times New Roman" panose="02020603050405020304" pitchFamily="18" charset="0"/>
              </a:rPr>
              <a:t>ReactJS</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giải</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quyết</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vấn</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đề</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của</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tầng</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b="1" dirty="0">
                <a:solidFill>
                  <a:srgbClr val="000000"/>
                </a:solidFill>
                <a:latin typeface="Times New Roman" panose="02020603050405020304" pitchFamily="18" charset="0"/>
                <a:cs typeface="Times New Roman" panose="02020603050405020304" pitchFamily="18" charset="0"/>
              </a:rPr>
              <a:t>View</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trong</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mô</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hình</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b="1" dirty="0">
                <a:solidFill>
                  <a:srgbClr val="000000"/>
                </a:solidFill>
                <a:latin typeface="Times New Roman" panose="02020603050405020304" pitchFamily="18" charset="0"/>
                <a:cs typeface="Times New Roman" panose="02020603050405020304" pitchFamily="18" charset="0"/>
              </a:rPr>
              <a:t>MVC</a:t>
            </a:r>
            <a:r>
              <a:rPr lang="en-US" altLang="en-US" sz="2400" dirty="0">
                <a:solidFill>
                  <a:srgbClr val="000000"/>
                </a:solidFill>
                <a:latin typeface="Times New Roman" panose="02020603050405020304" pitchFamily="18" charset="0"/>
                <a:cs typeface="Times New Roman" panose="02020603050405020304" pitchFamily="18" charset="0"/>
              </a:rPr>
              <a:t>, g</a:t>
            </a:r>
            <a:r>
              <a:rPr lang="vi-VN" altLang="en-US" sz="2400" dirty="0">
                <a:solidFill>
                  <a:srgbClr val="000000"/>
                </a:solidFill>
                <a:latin typeface="Times New Roman" panose="02020603050405020304" pitchFamily="18" charset="0"/>
                <a:cs typeface="Times New Roman" panose="02020603050405020304" pitchFamily="18" charset="0"/>
              </a:rPr>
              <a:t>iúp viết mã Javascript dễ dàng hơn với </a:t>
            </a:r>
            <a:r>
              <a:rPr lang="vi-VN" altLang="en-US" sz="2400" b="1" dirty="0">
                <a:solidFill>
                  <a:srgbClr val="000000"/>
                </a:solidFill>
                <a:latin typeface="Times New Roman" panose="02020603050405020304" pitchFamily="18" charset="0"/>
                <a:cs typeface="Times New Roman" panose="02020603050405020304" pitchFamily="18" charset="0"/>
              </a:rPr>
              <a:t>JSX</a:t>
            </a:r>
            <a:r>
              <a:rPr lang="en-US" altLang="en-US" sz="2400" dirty="0">
                <a:solidFill>
                  <a:srgbClr val="000000"/>
                </a:solidFill>
                <a:latin typeface="Times New Roman" panose="02020603050405020304" pitchFamily="18" charset="0"/>
                <a:cs typeface="Times New Roman" panose="02020603050405020304" pitchFamily="18" charset="0"/>
              </a:rPr>
              <a:t>.</a:t>
            </a:r>
            <a:endParaRPr lang="vi-VN" altLang="en-US" sz="2400" b="1" dirty="0">
              <a:solidFill>
                <a:srgbClr val="000000"/>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04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592925" y="624110"/>
            <a:ext cx="8911687" cy="857218"/>
          </a:xfrm>
        </p:spPr>
        <p:txBody>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1.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về</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589212" y="1481328"/>
            <a:ext cx="9480868" cy="3456432"/>
          </a:xfrm>
        </p:spPr>
        <p:txBody>
          <a:bodyPr>
            <a:normAutofit lnSpcReduction="10000"/>
          </a:bodyPr>
          <a:lstStyle/>
          <a:p>
            <a:pPr>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React</a:t>
            </a:r>
            <a:r>
              <a:rPr lang="en-US" sz="2400" dirty="0">
                <a:latin typeface="Times New Roman" panose="02020603050405020304" pitchFamily="18" charset="0"/>
                <a:cs typeface="Times New Roman" panose="02020603050405020304" pitchFamily="18" charset="0"/>
              </a:rPr>
              <a:t>JS</a:t>
            </a:r>
            <a:r>
              <a:rPr lang="vi-VN" sz="2400" dirty="0">
                <a:latin typeface="Times New Roman" panose="02020603050405020304" pitchFamily="18" charset="0"/>
                <a:cs typeface="Times New Roman" panose="02020603050405020304" pitchFamily="18" charset="0"/>
              </a:rPr>
              <a:t> là 1 </a:t>
            </a:r>
            <a:r>
              <a:rPr lang="vi-VN" sz="2400" b="1" dirty="0">
                <a:latin typeface="Times New Roman" panose="02020603050405020304" pitchFamily="18" charset="0"/>
                <a:cs typeface="Times New Roman" panose="02020603050405020304" pitchFamily="18" charset="0"/>
              </a:rPr>
              <a:t>thư viện </a:t>
            </a:r>
            <a:r>
              <a:rPr lang="vi-VN" sz="2400" dirty="0">
                <a:latin typeface="Times New Roman" panose="02020603050405020304" pitchFamily="18" charset="0"/>
                <a:cs typeface="Times New Roman" panose="02020603050405020304" pitchFamily="18" charset="0"/>
              </a:rPr>
              <a:t>của Facebook giúp </a:t>
            </a:r>
            <a:r>
              <a:rPr lang="vi-VN" sz="2400" b="1" dirty="0">
                <a:latin typeface="Times New Roman" panose="02020603050405020304" pitchFamily="18" charset="0"/>
                <a:cs typeface="Times New Roman" panose="02020603050405020304" pitchFamily="18" charset="0"/>
              </a:rPr>
              <a:t>render</a:t>
            </a:r>
            <a:r>
              <a:rPr lang="vi-VN" sz="2400" dirty="0">
                <a:latin typeface="Times New Roman" panose="02020603050405020304" pitchFamily="18" charset="0"/>
                <a:cs typeface="Times New Roman" panose="02020603050405020304" pitchFamily="18" charset="0"/>
              </a:rPr>
              <a:t> ra phần </a:t>
            </a:r>
            <a:r>
              <a:rPr lang="en-US" sz="2400" b="1" dirty="0">
                <a:latin typeface="Times New Roman" panose="02020603050405020304" pitchFamily="18" charset="0"/>
                <a:cs typeface="Times New Roman" panose="02020603050405020304" pitchFamily="18" charset="0"/>
              </a:rPr>
              <a:t>V</a:t>
            </a:r>
            <a:r>
              <a:rPr lang="vi-VN" sz="2400" b="1" dirty="0">
                <a:latin typeface="Times New Roman" panose="02020603050405020304" pitchFamily="18" charset="0"/>
                <a:cs typeface="Times New Roman" panose="02020603050405020304" pitchFamily="18" charset="0"/>
              </a:rPr>
              <a:t>iew</a:t>
            </a:r>
            <a:r>
              <a:rPr lang="vi-VN" sz="2400" dirty="0">
                <a:latin typeface="Times New Roman" panose="02020603050405020304" pitchFamily="18" charset="0"/>
                <a:cs typeface="Times New Roman" panose="02020603050405020304" pitchFamily="18" charset="0"/>
              </a:rPr>
              <a:t>, nó không phải là 1 </a:t>
            </a:r>
            <a:r>
              <a:rPr lang="en-US" sz="2400" b="1" dirty="0">
                <a:latin typeface="Times New Roman" panose="02020603050405020304" pitchFamily="18" charset="0"/>
                <a:cs typeface="Times New Roman" panose="02020603050405020304" pitchFamily="18" charset="0"/>
              </a:rPr>
              <a:t>F</a:t>
            </a:r>
            <a:r>
              <a:rPr lang="vi-VN" sz="2400" b="1" dirty="0">
                <a:latin typeface="Times New Roman" panose="02020603050405020304" pitchFamily="18" charset="0"/>
                <a:cs typeface="Times New Roman" panose="02020603050405020304" pitchFamily="18" charset="0"/>
              </a:rPr>
              <a:t>ramework</a:t>
            </a:r>
            <a:r>
              <a:rPr lang="vi-VN" sz="2400" dirty="0">
                <a:latin typeface="Times New Roman" panose="02020603050405020304" pitchFamily="18" charset="0"/>
                <a:cs typeface="Times New Roman" panose="02020603050405020304" pitchFamily="18" charset="0"/>
              </a:rPr>
              <a:t> js.</a:t>
            </a:r>
            <a:r>
              <a:rPr lang="en-US" sz="24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hlinkClick r:id="rId2"/>
              </a:rPr>
              <a:t>https://github.com/facebook/react</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React</a:t>
            </a:r>
            <a:r>
              <a:rPr lang="en-US" sz="2400" dirty="0">
                <a:latin typeface="Times New Roman" panose="02020603050405020304" pitchFamily="18" charset="0"/>
                <a:cs typeface="Times New Roman" panose="02020603050405020304" pitchFamily="18" charset="0"/>
              </a:rPr>
              <a:t>JS</a:t>
            </a:r>
            <a:r>
              <a:rPr lang="vi-VN" sz="2400" dirty="0">
                <a:latin typeface="Times New Roman" panose="02020603050405020304" pitchFamily="18" charset="0"/>
                <a:cs typeface="Times New Roman" panose="02020603050405020304" pitchFamily="18" charset="0"/>
              </a:rPr>
              <a:t> hỗ trợ việc xây dựng những thành phần (</a:t>
            </a:r>
            <a:r>
              <a:rPr lang="vi-VN" sz="2400" b="1" dirty="0">
                <a:latin typeface="Times New Roman" panose="02020603050405020304" pitchFamily="18" charset="0"/>
                <a:cs typeface="Times New Roman" panose="02020603050405020304" pitchFamily="18" charset="0"/>
              </a:rPr>
              <a:t>components</a:t>
            </a:r>
            <a:r>
              <a:rPr lang="vi-VN" sz="2400" dirty="0">
                <a:latin typeface="Times New Roman" panose="02020603050405020304" pitchFamily="18" charset="0"/>
                <a:cs typeface="Times New Roman" panose="02020603050405020304" pitchFamily="18" charset="0"/>
              </a:rPr>
              <a:t>) UI có tính tương tác cao, có trạng thái và có thể </a:t>
            </a:r>
            <a:r>
              <a:rPr lang="vi-VN" sz="2400" b="1" dirty="0">
                <a:latin typeface="Times New Roman" panose="02020603050405020304" pitchFamily="18" charset="0"/>
                <a:cs typeface="Times New Roman" panose="02020603050405020304" pitchFamily="18" charset="0"/>
              </a:rPr>
              <a:t>sử dụng lại</a:t>
            </a:r>
            <a:r>
              <a:rPr lang="vi-VN" sz="2400" dirty="0">
                <a:latin typeface="Times New Roman" panose="02020603050405020304" pitchFamily="18" charset="0"/>
                <a:cs typeface="Times New Roman" panose="02020603050405020304" pitchFamily="18" charset="0"/>
              </a:rPr>
              <a:t> được.</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React được xây dựng xung quanh các </a:t>
            </a:r>
            <a:r>
              <a:rPr lang="vi-VN" sz="2400" b="1" dirty="0">
                <a:latin typeface="Times New Roman" panose="02020603050405020304" pitchFamily="18" charset="0"/>
                <a:cs typeface="Times New Roman" panose="02020603050405020304" pitchFamily="18" charset="0"/>
              </a:rPr>
              <a:t>component</a:t>
            </a:r>
            <a:r>
              <a:rPr lang="vi-V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React không chỉ hoạt động trên phía </a:t>
            </a:r>
            <a:r>
              <a:rPr lang="vi-VN" sz="2400" b="1" dirty="0">
                <a:latin typeface="Times New Roman" panose="02020603050405020304" pitchFamily="18" charset="0"/>
                <a:cs typeface="Times New Roman" panose="02020603050405020304" pitchFamily="18" charset="0"/>
              </a:rPr>
              <a:t>client</a:t>
            </a:r>
            <a:r>
              <a:rPr lang="vi-VN" sz="2400" dirty="0">
                <a:latin typeface="Times New Roman" panose="02020603050405020304" pitchFamily="18" charset="0"/>
                <a:cs typeface="Times New Roman" panose="02020603050405020304" pitchFamily="18" charset="0"/>
              </a:rPr>
              <a:t>, mà còn được render trên </a:t>
            </a:r>
            <a:r>
              <a:rPr lang="vi-VN" sz="2400" b="1" dirty="0">
                <a:latin typeface="Times New Roman" panose="02020603050405020304" pitchFamily="18" charset="0"/>
                <a:cs typeface="Times New Roman" panose="02020603050405020304" pitchFamily="18" charset="0"/>
              </a:rPr>
              <a:t>server</a:t>
            </a:r>
            <a:r>
              <a:rPr lang="vi-VN" sz="2400" dirty="0">
                <a:latin typeface="Times New Roman" panose="02020603050405020304" pitchFamily="18" charset="0"/>
                <a:cs typeface="Times New Roman" panose="02020603050405020304" pitchFamily="18" charset="0"/>
              </a:rPr>
              <a:t> và có thể kết nối với nhau…</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7433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fontScale="90000"/>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 H</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ớng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dẫn</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đặt</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môi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tr</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ờng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để</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chạy</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255521" y="1481328"/>
            <a:ext cx="9814559" cy="483996"/>
          </a:xfrm>
        </p:spPr>
        <p:txBody>
          <a:bodyPr>
            <a:normAutofit/>
          </a:bodyPr>
          <a:lstStyle/>
          <a:p>
            <a:pPr>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Đầu tiên cần cài đặt </a:t>
            </a:r>
            <a:r>
              <a:rPr lang="vi-VN" sz="2400" dirty="0">
                <a:latin typeface="Times New Roman" panose="02020603050405020304" pitchFamily="18" charset="0"/>
                <a:cs typeface="Times New Roman" panose="02020603050405020304" pitchFamily="18" charset="0"/>
                <a:hlinkClick r:id="rId2"/>
              </a:rPr>
              <a:t>Node.js</a:t>
            </a:r>
            <a:r>
              <a:rPr lang="vi-VN" sz="2400" dirty="0">
                <a:latin typeface="Times New Roman" panose="02020603050405020304" pitchFamily="18" charset="0"/>
                <a:cs typeface="Times New Roman" panose="02020603050405020304" pitchFamily="18" charset="0"/>
              </a:rPr>
              <a:t> để tạo môi trường chạy React</a:t>
            </a:r>
            <a:r>
              <a:rPr lang="en-US" sz="2400" dirty="0">
                <a:latin typeface="Times New Roman" panose="02020603050405020304" pitchFamily="18" charset="0"/>
                <a:cs typeface="Times New Roman" panose="02020603050405020304" pitchFamily="18" charset="0"/>
              </a:rPr>
              <a:t>JS</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3F364C0-C907-457C-A1AF-E3E793FC732F}"/>
              </a:ext>
            </a:extLst>
          </p:cNvPr>
          <p:cNvPicPr>
            <a:picLocks noChangeAspect="1"/>
          </p:cNvPicPr>
          <p:nvPr/>
        </p:nvPicPr>
        <p:blipFill>
          <a:blip r:embed="rId3"/>
          <a:stretch>
            <a:fillRect/>
          </a:stretch>
        </p:blipFill>
        <p:spPr>
          <a:xfrm>
            <a:off x="2643346" y="1965324"/>
            <a:ext cx="8512333" cy="4788187"/>
          </a:xfrm>
          <a:prstGeom prst="rect">
            <a:avLst/>
          </a:prstGeom>
        </p:spPr>
      </p:pic>
    </p:spTree>
    <p:extLst>
      <p:ext uri="{BB962C8B-B14F-4D97-AF65-F5344CB8AC3E}">
        <p14:creationId xmlns:p14="http://schemas.microsoft.com/office/powerpoint/2010/main" val="4009004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fontScale="90000"/>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 H</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ớng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dẫn</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đặt</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môi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tr</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ờng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để</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chạy</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255521" y="1481328"/>
            <a:ext cx="9814559" cy="483996"/>
          </a:xfrm>
        </p:spPr>
        <p:txBody>
          <a:bodyPr>
            <a:normAutofit/>
          </a:bodyPr>
          <a:lstStyle/>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Command Prompt </a:t>
            </a:r>
            <a:r>
              <a:rPr lang="en-US" sz="2400" dirty="0" err="1">
                <a:latin typeface="Times New Roman" panose="02020603050405020304" pitchFamily="18" charset="0"/>
                <a:cs typeface="Times New Roman" panose="02020603050405020304" pitchFamily="18" charset="0"/>
              </a:rPr>
              <a:t>lên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cài</a:t>
            </a:r>
            <a:r>
              <a:rPr lang="en-US" sz="2400" dirty="0">
                <a:latin typeface="Times New Roman" panose="02020603050405020304" pitchFamily="18" charset="0"/>
                <a:cs typeface="Times New Roman" panose="02020603050405020304" pitchFamily="18" charset="0"/>
              </a:rPr>
              <a:t> Node.js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a?</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99506E6-6E9F-4861-8871-183ABC5608EB}"/>
              </a:ext>
            </a:extLst>
          </p:cNvPr>
          <p:cNvPicPr>
            <a:picLocks noChangeAspect="1"/>
          </p:cNvPicPr>
          <p:nvPr/>
        </p:nvPicPr>
        <p:blipFill>
          <a:blip r:embed="rId2"/>
          <a:stretch>
            <a:fillRect/>
          </a:stretch>
        </p:blipFill>
        <p:spPr>
          <a:xfrm>
            <a:off x="2589212" y="1965324"/>
            <a:ext cx="8397968" cy="4892464"/>
          </a:xfrm>
          <a:prstGeom prst="rect">
            <a:avLst/>
          </a:prstGeom>
        </p:spPr>
      </p:pic>
    </p:spTree>
    <p:extLst>
      <p:ext uri="{BB962C8B-B14F-4D97-AF65-F5344CB8AC3E}">
        <p14:creationId xmlns:p14="http://schemas.microsoft.com/office/powerpoint/2010/main" val="3437971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DFA8-6729-40A8-A5DD-30B60201473F}"/>
              </a:ext>
            </a:extLst>
          </p:cNvPr>
          <p:cNvSpPr>
            <a:spLocks noGrp="1"/>
          </p:cNvSpPr>
          <p:nvPr>
            <p:ph type="title"/>
          </p:nvPr>
        </p:nvSpPr>
        <p:spPr>
          <a:xfrm>
            <a:off x="2255521" y="624110"/>
            <a:ext cx="9249092" cy="857218"/>
          </a:xfrm>
        </p:spPr>
        <p:txBody>
          <a:bodyPr>
            <a:normAutofit fontScale="90000"/>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 H</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ớng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dẫn</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cài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đặt</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môi</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tr</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ờng</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để</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dirty="0" err="1">
                <a:solidFill>
                  <a:schemeClr val="tx1">
                    <a:lumMod val="75000"/>
                    <a:lumOff val="25000"/>
                  </a:schemeClr>
                </a:solidFill>
                <a:latin typeface="Times New Roman" panose="02020603050405020304" pitchFamily="18" charset="0"/>
                <a:cs typeface="Times New Roman" panose="02020603050405020304" pitchFamily="18" charset="0"/>
              </a:rPr>
              <a:t>chạy</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ReactJS</a:t>
            </a:r>
          </a:p>
        </p:txBody>
      </p:sp>
      <p:sp>
        <p:nvSpPr>
          <p:cNvPr id="3" name="Content Placeholder 2">
            <a:extLst>
              <a:ext uri="{FF2B5EF4-FFF2-40B4-BE49-F238E27FC236}">
                <a16:creationId xmlns:a16="http://schemas.microsoft.com/office/drawing/2014/main" id="{88E09999-AB7A-4DC6-8478-39E8E724FB85}"/>
              </a:ext>
            </a:extLst>
          </p:cNvPr>
          <p:cNvSpPr>
            <a:spLocks noGrp="1"/>
          </p:cNvSpPr>
          <p:nvPr>
            <p:ph idx="1"/>
          </p:nvPr>
        </p:nvSpPr>
        <p:spPr>
          <a:xfrm>
            <a:off x="2255521" y="1481328"/>
            <a:ext cx="9814559" cy="483996"/>
          </a:xfrm>
        </p:spPr>
        <p:txBody>
          <a:bodyPr>
            <a:normAutofit fontScale="92500"/>
          </a:bodyPr>
          <a:lstStyle/>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cài</a:t>
            </a:r>
            <a:r>
              <a:rPr lang="en-US" sz="2400" dirty="0">
                <a:latin typeface="Times New Roman" panose="02020603050405020304" pitchFamily="18" charset="0"/>
                <a:cs typeface="Times New Roman" panose="02020603050405020304" pitchFamily="18" charset="0"/>
              </a:rPr>
              <a:t> package </a:t>
            </a:r>
            <a:r>
              <a:rPr lang="en-US" sz="2400" dirty="0">
                <a:latin typeface="Times New Roman" panose="02020603050405020304" pitchFamily="18" charset="0"/>
                <a:cs typeface="Times New Roman" panose="02020603050405020304" pitchFamily="18" charset="0"/>
                <a:hlinkClick r:id="rId2"/>
              </a:rPr>
              <a:t>create-react-app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Node.js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ReactJS</a:t>
            </a: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90F113F-38C1-4E0B-9A68-7AC7B398CF8C}"/>
              </a:ext>
            </a:extLst>
          </p:cNvPr>
          <p:cNvSpPr txBox="1">
            <a:spLocks/>
          </p:cNvSpPr>
          <p:nvPr/>
        </p:nvSpPr>
        <p:spPr>
          <a:xfrm>
            <a:off x="2589212" y="3777488"/>
            <a:ext cx="9480868" cy="2155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55388C1-63C7-404D-BA5A-643754C536D4}"/>
              </a:ext>
            </a:extLst>
          </p:cNvPr>
          <p:cNvPicPr>
            <a:picLocks noChangeAspect="1"/>
          </p:cNvPicPr>
          <p:nvPr/>
        </p:nvPicPr>
        <p:blipFill>
          <a:blip r:embed="rId3"/>
          <a:stretch>
            <a:fillRect/>
          </a:stretch>
        </p:blipFill>
        <p:spPr>
          <a:xfrm>
            <a:off x="2877455" y="1965324"/>
            <a:ext cx="8428450" cy="4884843"/>
          </a:xfrm>
          <a:prstGeom prst="rect">
            <a:avLst/>
          </a:prstGeom>
        </p:spPr>
      </p:pic>
    </p:spTree>
    <p:extLst>
      <p:ext uri="{BB962C8B-B14F-4D97-AF65-F5344CB8AC3E}">
        <p14:creationId xmlns:p14="http://schemas.microsoft.com/office/powerpoint/2010/main" val="88521221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578</TotalTime>
  <Words>1909</Words>
  <Application>Microsoft Office PowerPoint</Application>
  <PresentationFormat>Widescreen</PresentationFormat>
  <Paragraphs>205</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Century Gothic</vt:lpstr>
      <vt:lpstr>Symbol</vt:lpstr>
      <vt:lpstr>Times New Roman</vt:lpstr>
      <vt:lpstr>Wingdings</vt:lpstr>
      <vt:lpstr>Wingdings 3</vt:lpstr>
      <vt:lpstr>Wisp</vt:lpstr>
      <vt:lpstr>Ứng dụng ReactJS và Spring Data JPA vào bài tập lớn</vt:lpstr>
      <vt:lpstr>Nội dung</vt:lpstr>
      <vt:lpstr>1. Giới thiệu về ReactJS</vt:lpstr>
      <vt:lpstr>1. Giới thiệu về ReactJS</vt:lpstr>
      <vt:lpstr>1. Giới thiệu về ReactJS</vt:lpstr>
      <vt:lpstr>1. Giới thiệu về ReactJS</vt:lpstr>
      <vt:lpstr>2. Hướng dẫn cài đặt môi trường để chạy ReactJS</vt:lpstr>
      <vt:lpstr>2. Hướng dẫn cài đặt môi trường để chạy ReactJS</vt:lpstr>
      <vt:lpstr>2. Hướng dẫn cài đặt môi trường để chạy ReactJS</vt:lpstr>
      <vt:lpstr>2. Hướng dẫn cài đặt môi trường để chạy ReactJS</vt:lpstr>
      <vt:lpstr>2. Hướng dẫn cài đặt môi trường để chạy ReactJS</vt:lpstr>
      <vt:lpstr>2. Hướng dẫn cài đặt môi trường để chạy ReactJS</vt:lpstr>
      <vt:lpstr>3. Giới thiệu về JSX (JavaScript XML)</vt:lpstr>
      <vt:lpstr>3. Giới thiệu về JSX (JavaScript XML)</vt:lpstr>
      <vt:lpstr>3. Giới thiệu về JSX (JavaScript XML)</vt:lpstr>
      <vt:lpstr>4. Components</vt:lpstr>
      <vt:lpstr>4. Components</vt:lpstr>
      <vt:lpstr>5. Props, State, Lifecycle</vt:lpstr>
      <vt:lpstr>5. Props, State, Lifecycle</vt:lpstr>
      <vt:lpstr>5. Props, State, Lifecycle</vt:lpstr>
      <vt:lpstr>5. Props, State, Lifecycle</vt:lpstr>
      <vt:lpstr>5. Props, State, Lifecycle</vt:lpstr>
      <vt:lpstr>5. Props, State, Lifecycle</vt:lpstr>
      <vt:lpstr>5. Props, State, Lifecycle</vt:lpstr>
      <vt:lpstr>6. Event, Forms, Router</vt:lpstr>
      <vt:lpstr>6. Event, Forms, Router</vt:lpstr>
      <vt:lpstr>6. Event, Forms, Router</vt:lpstr>
      <vt:lpstr>6. Event, Forms, Router</vt:lpstr>
      <vt:lpstr>6. Một số UI Library trong ReactJS</vt:lpstr>
      <vt:lpstr>7. Tạo cơ sở dữ liệu</vt:lpstr>
      <vt:lpstr>7. Tạo cơ sở dữ liệu</vt:lpstr>
      <vt:lpstr>8. Ứng dụng ReactJS trong Bài tập lớn</vt:lpstr>
      <vt:lpstr>8. Ứng dụng ReactJS trong Bài tập lớn</vt:lpstr>
      <vt:lpstr>8. Ứng dụng ReactJS trong Bài tập lớn</vt:lpstr>
      <vt:lpstr>8. Ứng dụng ReactJS trong Bài tập lớn</vt:lpstr>
      <vt:lpstr>8. Ứng dụng ReactJS trong Bài tập lớn</vt:lpstr>
      <vt:lpstr>8. Ứng dụng ReactJS trong Bài tập lớn</vt:lpstr>
      <vt:lpstr>8. Ứng dụng ReactJS trong Bài tập lớn</vt:lpstr>
      <vt:lpstr>8. Ứng dụng ReactJS trong Bài tập lớn</vt:lpstr>
      <vt:lpstr>8. Ứng dụng ReactJS trong Bài tập lớn</vt:lpstr>
      <vt:lpstr>9. Ứng dụng Spring Data JPA vào Bài tập lớn</vt:lpstr>
      <vt:lpstr>9. Ứng dụng Spring Data JPA vào Bài tập lớn</vt:lpstr>
      <vt:lpstr>9. Ứng dụng Spring Data JPA vào Bài tập lớn</vt:lpstr>
      <vt:lpstr>9. Ứng dụng Spring Data JPA vào Bài tập lớn</vt:lpstr>
      <vt:lpstr>9. Ứng dụng Spring Data JPA vào Bài tập lớn</vt:lpstr>
      <vt:lpstr>9. Ứng dụng Spring Data JPA vào Bài tập lớn</vt:lpstr>
      <vt:lpstr>9. Ứng dụng Spring Data JPA vào Bài tập lớn</vt:lpstr>
      <vt:lpstr>9. Ứng dụng Spring Data JPA vào Bài tập lớn</vt:lpstr>
      <vt:lpstr>7. Demo ReactJS sử dụng UI Library PrimeFaces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về ReactJS</dc:title>
  <dc:creator>Dinh Quang Vuong</dc:creator>
  <cp:lastModifiedBy>Dinh Quang Vuong</cp:lastModifiedBy>
  <cp:revision>90</cp:revision>
  <dcterms:created xsi:type="dcterms:W3CDTF">2019-11-11T09:43:14Z</dcterms:created>
  <dcterms:modified xsi:type="dcterms:W3CDTF">2020-06-04T11:49:28Z</dcterms:modified>
</cp:coreProperties>
</file>